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0" r:id="rId3"/>
    <p:sldId id="257" r:id="rId4"/>
    <p:sldId id="258" r:id="rId5"/>
    <p:sldId id="259" r:id="rId6"/>
    <p:sldId id="261" r:id="rId7"/>
    <p:sldId id="264" r:id="rId8"/>
    <p:sldId id="272" r:id="rId9"/>
    <p:sldId id="273" r:id="rId10"/>
    <p:sldId id="274" r:id="rId11"/>
    <p:sldId id="275" r:id="rId12"/>
    <p:sldId id="271" r:id="rId13"/>
    <p:sldId id="265" r:id="rId14"/>
    <p:sldId id="270" r:id="rId15"/>
    <p:sldId id="263" r:id="rId16"/>
    <p:sldId id="282" r:id="rId17"/>
    <p:sldId id="268"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81" d="100"/>
          <a:sy n="81" d="100"/>
        </p:scale>
        <p:origin x="120" y="552"/>
      </p:cViewPr>
      <p:guideLst/>
    </p:cSldViewPr>
  </p:slideViewPr>
  <p:outlineViewPr>
    <p:cViewPr>
      <p:scale>
        <a:sx n="33" d="100"/>
        <a:sy n="33" d="100"/>
      </p:scale>
      <p:origin x="0" y="-276"/>
    </p:cViewPr>
  </p:outlineViewPr>
  <p:notesTextViewPr>
    <p:cViewPr>
      <p:scale>
        <a:sx n="1" d="1"/>
        <a:sy n="1" d="1"/>
      </p:scale>
      <p:origin x="0" y="0"/>
    </p:cViewPr>
  </p:notesTextViewPr>
  <p:sorterViewPr>
    <p:cViewPr>
      <p:scale>
        <a:sx n="100" d="100"/>
        <a:sy n="100" d="100"/>
      </p:scale>
      <p:origin x="0" y="-882"/>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736A9-5962-4231-A81B-D5BCB401EB4D}" type="datetimeFigureOut">
              <a:rPr lang="zh-TW" altLang="en-US" smtClean="0"/>
              <a:t>2022/3/10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239E9-23CD-43F2-93AA-EFB479E04033}" type="slidenum">
              <a:rPr lang="zh-TW" altLang="en-US" smtClean="0"/>
              <a:t>‹#›</a:t>
            </a:fld>
            <a:endParaRPr lang="zh-TW" altLang="en-US"/>
          </a:p>
        </p:txBody>
      </p:sp>
    </p:spTree>
    <p:extLst>
      <p:ext uri="{BB962C8B-B14F-4D97-AF65-F5344CB8AC3E}">
        <p14:creationId xmlns:p14="http://schemas.microsoft.com/office/powerpoint/2010/main" val="374667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1459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1825625"/>
            <a:ext cx="10515600" cy="43513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739EE13-912D-45C8-BA3B-E5DEB7D88AA3}" type="datetime1">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A640D5-AEAF-490B-AA47-AC65FF7BE176}"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825625"/>
            <a:ext cx="1051560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E5A283-58EA-43E8-B115-1AD8DB102DA3}" type="datetimeFigureOut">
              <a:rPr lang="zh-TW" altLang="en-US" smtClean="0"/>
              <a:t>2022/3/10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FE4D2A-D348-4A50-92E2-09B56707037E}"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5A283-58EA-43E8-B115-1AD8DB102DA3}" type="datetimeFigureOut">
              <a:rPr lang="zh-TW" altLang="en-US" smtClean="0"/>
              <a:t>2022/3/10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E4D2A-D348-4A50-92E2-09B56707037E}" type="slidenum">
              <a:rPr lang="zh-TW" altLang="en-US" smtClean="0"/>
              <a:t>‹#›</a:t>
            </a:fld>
            <a:endParaRPr lang="zh-TW" altLang="en-US"/>
          </a:p>
        </p:txBody>
      </p:sp>
      <p:pic>
        <p:nvPicPr>
          <p:cNvPr id="10" name="圖片 9"/>
          <p:cNvPicPr>
            <a:picLocks noChangeAspect="1"/>
          </p:cNvPicPr>
          <p:nvPr userDrawn="1"/>
        </p:nvPicPr>
        <p:blipFill>
          <a:blip r:embed="rId14"/>
          <a:stretch>
            <a:fillRect/>
          </a:stretch>
        </p:blipFill>
        <p:spPr>
          <a:xfrm>
            <a:off x="763587" y="6350"/>
            <a:ext cx="11401425" cy="1866900"/>
          </a:xfrm>
          <a:prstGeom prst="rect">
            <a:avLst/>
          </a:prstGeom>
        </p:spPr>
      </p:pic>
      <p:sp>
        <p:nvSpPr>
          <p:cNvPr id="11" name="矩形 10"/>
          <p:cNvSpPr/>
          <p:nvPr userDrawn="1"/>
        </p:nvSpPr>
        <p:spPr>
          <a:xfrm>
            <a:off x="-12700" y="927100"/>
            <a:ext cx="1422400" cy="190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1524000" y="3602038"/>
            <a:ext cx="9144000" cy="3255962"/>
          </a:xfrm>
          <a:prstGeom prst="rect">
            <a:avLst/>
          </a:prstGeom>
        </p:spPr>
        <p:txBody>
          <a:bodyPr>
            <a:noAutofit/>
          </a:bodyPr>
          <a:lstStyle/>
          <a:p>
            <a:pPr marL="0" indent="0" algn="ctr">
              <a:buNone/>
            </a:pPr>
            <a:r>
              <a:rPr lang="zh-TW" altLang="en-US" sz="5400" dirty="0" smtClean="0"/>
              <a:t>车规等级产品介绍</a:t>
            </a:r>
            <a:endParaRPr lang="en-US" altLang="zh-TW" sz="5400" dirty="0" smtClean="0"/>
          </a:p>
          <a:p>
            <a:pPr marL="0" indent="0" algn="ctr">
              <a:buNone/>
            </a:pPr>
            <a:r>
              <a:rPr lang="en-US" altLang="zh-TW" sz="1800" dirty="0" smtClean="0"/>
              <a:t> </a:t>
            </a:r>
          </a:p>
          <a:p>
            <a:pPr marL="0" indent="0" algn="ctr">
              <a:buNone/>
            </a:pPr>
            <a:r>
              <a:rPr lang="en-US" altLang="zh-TW" sz="1800" dirty="0" smtClean="0"/>
              <a:t>2022-3-10</a:t>
            </a:r>
            <a:endParaRPr lang="zh-TW" altLang="en-US" sz="1800" dirty="0"/>
          </a:p>
        </p:txBody>
      </p:sp>
      <p:sp>
        <p:nvSpPr>
          <p:cNvPr id="6" name="矩形 5"/>
          <p:cNvSpPr/>
          <p:nvPr/>
        </p:nvSpPr>
        <p:spPr>
          <a:xfrm>
            <a:off x="6004412" y="400622"/>
            <a:ext cx="2646878" cy="830997"/>
          </a:xfrm>
          <a:prstGeom prst="rect">
            <a:avLst/>
          </a:prstGeom>
        </p:spPr>
        <p:txBody>
          <a:bodyPr wrap="none">
            <a:spAutoFit/>
          </a:bodyPr>
          <a:lstStyle/>
          <a:p>
            <a:pPr lvl="0" algn="ctr"/>
            <a:r>
              <a:rPr lang="zh-TW" altLang="en-US" sz="4800" b="1" dirty="0" smtClean="0">
                <a:solidFill>
                  <a:schemeClr val="bg1"/>
                </a:solidFill>
              </a:rPr>
              <a:t>第一电阻</a:t>
            </a:r>
            <a:endParaRPr lang="en-US" altLang="zh-TW" sz="4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1511" y="442728"/>
            <a:ext cx="5069914" cy="830997"/>
          </a:xfrm>
          <a:prstGeom prst="rect">
            <a:avLst/>
          </a:prstGeom>
        </p:spPr>
        <p:txBody>
          <a:bodyPr wrap="none">
            <a:spAutoFit/>
          </a:bodyPr>
          <a:lstStyle/>
          <a:p>
            <a:pPr>
              <a:defRPr/>
            </a:pPr>
            <a:r>
              <a:rPr lang="en-US" altLang="zh-TW" sz="4800" b="1" dirty="0" smtClean="0">
                <a:solidFill>
                  <a:schemeClr val="bg1"/>
                </a:solidFill>
                <a:cs typeface="Tahoma" panose="020B0604030504040204" pitchFamily="34" charset="0"/>
              </a:rPr>
              <a:t>IGBT</a:t>
            </a:r>
            <a:r>
              <a:rPr lang="zh-TW" altLang="en-US" sz="4800" b="1" dirty="0">
                <a:solidFill>
                  <a:schemeClr val="bg1"/>
                </a:solidFill>
                <a:cs typeface="Tahoma" panose="020B0604030504040204" pitchFamily="34" charset="0"/>
              </a:rPr>
              <a:t>驱动电路应用</a:t>
            </a:r>
            <a:endParaRPr lang="zh-TW" altLang="en-US" sz="4800" dirty="0">
              <a:solidFill>
                <a:schemeClr val="bg1"/>
              </a:solidFill>
            </a:endParaRPr>
          </a:p>
        </p:txBody>
      </p:sp>
      <p:pic>
        <p:nvPicPr>
          <p:cNvPr id="7" name="圖片 6"/>
          <p:cNvPicPr>
            <a:picLocks noChangeAspect="1"/>
          </p:cNvPicPr>
          <p:nvPr/>
        </p:nvPicPr>
        <p:blipFill>
          <a:blip r:embed="rId2"/>
          <a:stretch>
            <a:fillRect/>
          </a:stretch>
        </p:blipFill>
        <p:spPr>
          <a:xfrm>
            <a:off x="2072801" y="3749692"/>
            <a:ext cx="8124680" cy="2698606"/>
          </a:xfrm>
          <a:prstGeom prst="rect">
            <a:avLst/>
          </a:prstGeom>
        </p:spPr>
      </p:pic>
      <p:sp>
        <p:nvSpPr>
          <p:cNvPr id="8" name="矩形 7"/>
          <p:cNvSpPr/>
          <p:nvPr/>
        </p:nvSpPr>
        <p:spPr>
          <a:xfrm>
            <a:off x="1996322" y="2105552"/>
            <a:ext cx="8277637" cy="1323439"/>
          </a:xfrm>
          <a:prstGeom prst="rect">
            <a:avLst/>
          </a:prstGeom>
        </p:spPr>
        <p:txBody>
          <a:bodyPr wrap="square">
            <a:spAutoFit/>
          </a:bodyPr>
          <a:lstStyle/>
          <a:p>
            <a:r>
              <a:rPr lang="zh-CN" altLang="en-US" sz="2000" dirty="0">
                <a:latin typeface="PMingLiU" panose="02020500000000000000" pitchFamily="18" charset="-120"/>
                <a:ea typeface="PMingLiU" panose="02020500000000000000" pitchFamily="18" charset="-120"/>
              </a:rPr>
              <a:t>针对不同的</a:t>
            </a:r>
            <a:r>
              <a:rPr lang="en-US" altLang="zh-CN" sz="2000" dirty="0">
                <a:latin typeface="PMingLiU" panose="02020500000000000000" pitchFamily="18" charset="-120"/>
                <a:ea typeface="PMingLiU" panose="02020500000000000000" pitchFamily="18" charset="-120"/>
              </a:rPr>
              <a:t>IGBT</a:t>
            </a:r>
            <a:r>
              <a:rPr lang="zh-CN" altLang="en-US" sz="2000" dirty="0">
                <a:latin typeface="PMingLiU" panose="02020500000000000000" pitchFamily="18" charset="-120"/>
                <a:ea typeface="PMingLiU" panose="02020500000000000000" pitchFamily="18" charset="-120"/>
              </a:rPr>
              <a:t>特性选取合适的</a:t>
            </a:r>
            <a:r>
              <a:rPr lang="zh-TW" altLang="en-US" sz="2000" dirty="0">
                <a:latin typeface="PMingLiU" panose="02020500000000000000" pitchFamily="18" charset="-120"/>
                <a:ea typeface="PMingLiU" panose="02020500000000000000" pitchFamily="18" charset="-120"/>
              </a:rPr>
              <a:t>栅级电阻</a:t>
            </a:r>
            <a:r>
              <a:rPr lang="en-US" altLang="zh-TW" sz="2000" dirty="0">
                <a:latin typeface="PMingLiU" panose="02020500000000000000" pitchFamily="18" charset="-120"/>
                <a:ea typeface="PMingLiU" panose="02020500000000000000" pitchFamily="18" charset="-120"/>
              </a:rPr>
              <a:t>(</a:t>
            </a:r>
            <a:r>
              <a:rPr lang="en-US" altLang="zh-TW" sz="2000" dirty="0" err="1">
                <a:latin typeface="PMingLiU" panose="02020500000000000000" pitchFamily="18" charset="-120"/>
                <a:ea typeface="PMingLiU" panose="02020500000000000000" pitchFamily="18" charset="-120"/>
              </a:rPr>
              <a:t>Rg</a:t>
            </a:r>
            <a:r>
              <a:rPr lang="en-US" altLang="zh-TW" sz="2000" dirty="0">
                <a:latin typeface="PMingLiU" panose="02020500000000000000" pitchFamily="18" charset="-120"/>
                <a:ea typeface="PMingLiU" panose="02020500000000000000" pitchFamily="18" charset="-120"/>
              </a:rPr>
              <a:t>)</a:t>
            </a:r>
            <a:r>
              <a:rPr lang="zh-CN" altLang="en-US" sz="2000" dirty="0">
                <a:latin typeface="PMingLiU" panose="02020500000000000000" pitchFamily="18" charset="-120"/>
                <a:ea typeface="PMingLiU" panose="02020500000000000000" pitchFamily="18" charset="-120"/>
              </a:rPr>
              <a:t>是</a:t>
            </a:r>
            <a:r>
              <a:rPr lang="zh-TW" altLang="en-US" sz="2000" dirty="0">
                <a:latin typeface="PMingLiU" panose="02020500000000000000" pitchFamily="18" charset="-120"/>
                <a:ea typeface="PMingLiU" panose="02020500000000000000" pitchFamily="18" charset="-120"/>
              </a:rPr>
              <a:t>极其</a:t>
            </a:r>
            <a:r>
              <a:rPr lang="zh-CN" altLang="en-US" sz="2000" dirty="0">
                <a:latin typeface="PMingLiU" panose="02020500000000000000" pitchFamily="18" charset="-120"/>
                <a:ea typeface="PMingLiU" panose="02020500000000000000" pitchFamily="18" charset="-120"/>
              </a:rPr>
              <a:t>重要的</a:t>
            </a:r>
            <a:r>
              <a:rPr lang="zh-TW" altLang="en-US" sz="2000" dirty="0">
                <a:latin typeface="PMingLiU" panose="02020500000000000000" pitchFamily="18" charset="-120"/>
                <a:ea typeface="PMingLiU" panose="02020500000000000000" pitchFamily="18" charset="-120"/>
              </a:rPr>
              <a:t>，</a:t>
            </a:r>
            <a:r>
              <a:rPr lang="zh-CN" altLang="en-US" sz="2000" dirty="0">
                <a:latin typeface="PMingLiU" panose="02020500000000000000" pitchFamily="18" charset="-120"/>
                <a:ea typeface="PMingLiU" panose="02020500000000000000" pitchFamily="18" charset="-120"/>
              </a:rPr>
              <a:t>它不仅影响了</a:t>
            </a:r>
            <a:r>
              <a:rPr lang="en-US" altLang="zh-CN" sz="2000" dirty="0">
                <a:latin typeface="PMingLiU" panose="02020500000000000000" pitchFamily="18" charset="-120"/>
                <a:ea typeface="PMingLiU" panose="02020500000000000000" pitchFamily="18" charset="-120"/>
              </a:rPr>
              <a:t>IGBT</a:t>
            </a:r>
            <a:r>
              <a:rPr lang="zh-CN" altLang="en-US" sz="2000" dirty="0">
                <a:latin typeface="PMingLiU" panose="02020500000000000000" pitchFamily="18" charset="-120"/>
                <a:ea typeface="PMingLiU" panose="02020500000000000000" pitchFamily="18" charset="-120"/>
              </a:rPr>
              <a:t>的动态性能</a:t>
            </a:r>
            <a:r>
              <a:rPr lang="zh-TW" altLang="en-US" sz="2000" dirty="0">
                <a:latin typeface="PMingLiU" panose="02020500000000000000" pitchFamily="18" charset="-120"/>
                <a:ea typeface="PMingLiU" panose="02020500000000000000" pitchFamily="18" charset="-120"/>
              </a:rPr>
              <a:t>，</a:t>
            </a:r>
            <a:r>
              <a:rPr lang="zh-CN" altLang="en-US" sz="2000" dirty="0">
                <a:latin typeface="PMingLiU" panose="02020500000000000000" pitchFamily="18" charset="-120"/>
                <a:ea typeface="PMingLiU" panose="02020500000000000000" pitchFamily="18" charset="-120"/>
              </a:rPr>
              <a:t>同时也影响系统的成本和可靠性</a:t>
            </a:r>
            <a:r>
              <a:rPr lang="zh-CN" altLang="en-US" sz="2000" dirty="0" smtClean="0">
                <a:latin typeface="PMingLiU" panose="02020500000000000000" pitchFamily="18" charset="-120"/>
                <a:ea typeface="PMingLiU" panose="02020500000000000000" pitchFamily="18" charset="-120"/>
              </a:rPr>
              <a:t>。</a:t>
            </a:r>
            <a:endParaRPr lang="en-US" altLang="zh-CN" sz="2000" dirty="0" smtClean="0">
              <a:latin typeface="PMingLiU" panose="02020500000000000000" pitchFamily="18" charset="-120"/>
              <a:ea typeface="PMingLiU" panose="02020500000000000000" pitchFamily="18" charset="-120"/>
            </a:endParaRPr>
          </a:p>
          <a:p>
            <a:r>
              <a:rPr lang="en-US" altLang="zh-TW" sz="2000" dirty="0" smtClean="0">
                <a:latin typeface="PMingLiU" panose="02020500000000000000" pitchFamily="18" charset="-120"/>
                <a:ea typeface="PMingLiU" panose="02020500000000000000" pitchFamily="18" charset="-120"/>
              </a:rPr>
              <a:t>IGBT</a:t>
            </a:r>
            <a:r>
              <a:rPr lang="zh-TW" altLang="en-US" sz="2000" dirty="0">
                <a:latin typeface="PMingLiU" panose="02020500000000000000" pitchFamily="18" charset="-120"/>
                <a:ea typeface="PMingLiU" panose="02020500000000000000" pitchFamily="18" charset="-120"/>
              </a:rPr>
              <a:t>驱动器中栅级电阻</a:t>
            </a:r>
            <a:r>
              <a:rPr lang="en-US" altLang="zh-TW" sz="2000" dirty="0">
                <a:latin typeface="PMingLiU" panose="02020500000000000000" pitchFamily="18" charset="-120"/>
                <a:ea typeface="PMingLiU" panose="02020500000000000000" pitchFamily="18" charset="-120"/>
              </a:rPr>
              <a:t>(</a:t>
            </a:r>
            <a:r>
              <a:rPr lang="en-US" altLang="zh-TW" sz="2000" dirty="0" err="1">
                <a:latin typeface="PMingLiU" panose="02020500000000000000" pitchFamily="18" charset="-120"/>
                <a:ea typeface="PMingLiU" panose="02020500000000000000" pitchFamily="18" charset="-120"/>
              </a:rPr>
              <a:t>Rg</a:t>
            </a:r>
            <a:r>
              <a:rPr lang="en-US" altLang="zh-TW" sz="2000" dirty="0">
                <a:latin typeface="PMingLiU" panose="02020500000000000000" pitchFamily="18" charset="-120"/>
                <a:ea typeface="PMingLiU" panose="02020500000000000000" pitchFamily="18" charset="-120"/>
              </a:rPr>
              <a:t>)</a:t>
            </a:r>
            <a:r>
              <a:rPr lang="zh-TW" altLang="en-US" sz="2000" dirty="0">
                <a:latin typeface="PMingLiU" panose="02020500000000000000" pitchFamily="18" charset="-120"/>
                <a:ea typeface="PMingLiU" panose="02020500000000000000" pitchFamily="18" charset="-120"/>
              </a:rPr>
              <a:t>的主要作用在于消除栅级振荡、转移驱动器的功率损耗及调节功率开关器件的通断速度</a:t>
            </a:r>
            <a:r>
              <a:rPr lang="zh-CN" altLang="en-US" sz="2000" dirty="0">
                <a:latin typeface="PMingLiU" panose="02020500000000000000" pitchFamily="18" charset="-120"/>
                <a:ea typeface="PMingLiU" panose="02020500000000000000" pitchFamily="18" charset="-120"/>
              </a:rPr>
              <a:t>。 </a:t>
            </a:r>
            <a:endParaRPr lang="en-US" altLang="zh-CN" sz="2000" dirty="0">
              <a:latin typeface="PMingLiU" panose="02020500000000000000" pitchFamily="18" charset="-120"/>
              <a:ea typeface="PMingLiU" panose="02020500000000000000" pitchFamily="18"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37142" y="442728"/>
            <a:ext cx="5109091" cy="830997"/>
          </a:xfrm>
          <a:prstGeom prst="rect">
            <a:avLst/>
          </a:prstGeom>
        </p:spPr>
        <p:txBody>
          <a:bodyPr wrap="none">
            <a:spAutoFit/>
          </a:bodyPr>
          <a:lstStyle/>
          <a:p>
            <a:pPr lvl="0" algn="ctr"/>
            <a:r>
              <a:rPr lang="zh-TW" altLang="en-US" sz="4800" b="1" dirty="0" smtClean="0">
                <a:solidFill>
                  <a:schemeClr val="bg1"/>
                </a:solidFill>
              </a:rPr>
              <a:t>主动放电电路应用</a:t>
            </a:r>
            <a:endParaRPr lang="en-US" altLang="zh-TW" sz="4800" dirty="0">
              <a:solidFill>
                <a:schemeClr val="bg1"/>
              </a:solidFill>
            </a:endParaRPr>
          </a:p>
        </p:txBody>
      </p:sp>
      <p:sp>
        <p:nvSpPr>
          <p:cNvPr id="4" name="矩形 3"/>
          <p:cNvSpPr/>
          <p:nvPr/>
        </p:nvSpPr>
        <p:spPr>
          <a:xfrm>
            <a:off x="3147561" y="2187436"/>
            <a:ext cx="6304931" cy="461665"/>
          </a:xfrm>
          <a:prstGeom prst="rect">
            <a:avLst/>
          </a:prstGeom>
        </p:spPr>
        <p:txBody>
          <a:bodyPr wrap="none">
            <a:spAutoFit/>
          </a:bodyPr>
          <a:lstStyle/>
          <a:p>
            <a:r>
              <a:rPr lang="zh-TW" altLang="en-US" sz="2400" b="1" dirty="0" smtClean="0">
                <a:solidFill>
                  <a:srgbClr val="363636"/>
                </a:solidFill>
                <a:latin typeface="+mn-ea"/>
              </a:rPr>
              <a:t>电动车</a:t>
            </a:r>
            <a:r>
              <a:rPr lang="en-US" altLang="zh-TW" sz="2400" b="1" dirty="0" smtClean="0">
                <a:solidFill>
                  <a:srgbClr val="363636"/>
                </a:solidFill>
                <a:latin typeface="+mn-ea"/>
              </a:rPr>
              <a:t>(</a:t>
            </a:r>
            <a:r>
              <a:rPr lang="zh-TW" altLang="en-US" sz="2400" b="1" dirty="0" smtClean="0">
                <a:solidFill>
                  <a:srgbClr val="363636"/>
                </a:solidFill>
                <a:latin typeface="+mn-ea"/>
              </a:rPr>
              <a:t>四轮</a:t>
            </a:r>
            <a:r>
              <a:rPr lang="en-US" altLang="zh-TW" sz="2400" b="1" dirty="0" smtClean="0">
                <a:solidFill>
                  <a:srgbClr val="363636"/>
                </a:solidFill>
                <a:latin typeface="+mn-ea"/>
              </a:rPr>
              <a:t>) </a:t>
            </a:r>
            <a:r>
              <a:rPr lang="zh-TW" altLang="en-US" sz="2400" b="1" dirty="0" smtClean="0">
                <a:solidFill>
                  <a:srgbClr val="363636"/>
                </a:solidFill>
                <a:latin typeface="+mn-ea"/>
              </a:rPr>
              <a:t>预充电阻方案</a:t>
            </a:r>
            <a:r>
              <a:rPr lang="en-US" altLang="zh-TW" sz="2400" b="1" dirty="0" smtClean="0">
                <a:solidFill>
                  <a:srgbClr val="363636"/>
                </a:solidFill>
                <a:latin typeface="+mn-ea"/>
              </a:rPr>
              <a:t>, </a:t>
            </a:r>
            <a:r>
              <a:rPr lang="zh-TW" altLang="en-US" sz="2400" b="1" dirty="0">
                <a:solidFill>
                  <a:srgbClr val="363636"/>
                </a:solidFill>
                <a:latin typeface="+mn-ea"/>
              </a:rPr>
              <a:t>使用</a:t>
            </a:r>
            <a:r>
              <a:rPr lang="en-US" altLang="zh-TW" sz="2400" b="1" dirty="0">
                <a:solidFill>
                  <a:srgbClr val="363636"/>
                </a:solidFill>
                <a:latin typeface="+mn-ea"/>
              </a:rPr>
              <a:t>SWM300 3W.</a:t>
            </a:r>
            <a:endParaRPr lang="zh-TW" altLang="en-US" sz="2400" dirty="0">
              <a:latin typeface="+mn-ea"/>
            </a:endParaRPr>
          </a:p>
        </p:txBody>
      </p:sp>
      <p:pic>
        <p:nvPicPr>
          <p:cNvPr id="6" name="圖片 5"/>
          <p:cNvPicPr>
            <a:picLocks noChangeAspect="1"/>
          </p:cNvPicPr>
          <p:nvPr/>
        </p:nvPicPr>
        <p:blipFill>
          <a:blip r:embed="rId2"/>
          <a:stretch>
            <a:fillRect/>
          </a:stretch>
        </p:blipFill>
        <p:spPr>
          <a:xfrm>
            <a:off x="2121600" y="2841917"/>
            <a:ext cx="8020050" cy="4000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814800" y="4491199"/>
            <a:ext cx="3609975" cy="2286000"/>
          </a:xfrm>
          <a:prstGeom prst="rect">
            <a:avLst/>
          </a:prstGeom>
        </p:spPr>
      </p:pic>
      <p:sp>
        <p:nvSpPr>
          <p:cNvPr id="3" name="矩形 2"/>
          <p:cNvSpPr/>
          <p:nvPr/>
        </p:nvSpPr>
        <p:spPr>
          <a:xfrm>
            <a:off x="1049761" y="2164946"/>
            <a:ext cx="10881756" cy="1569660"/>
          </a:xfrm>
          <a:prstGeom prst="rect">
            <a:avLst/>
          </a:prstGeom>
        </p:spPr>
        <p:txBody>
          <a:bodyPr wrap="square">
            <a:spAutoFit/>
          </a:bodyPr>
          <a:lstStyle/>
          <a:p>
            <a:pPr marL="342900" indent="-342900">
              <a:buFont typeface="Arial" panose="020B0604020202020204" pitchFamily="34" charset="0"/>
              <a:buChar char="•"/>
            </a:pPr>
            <a:r>
              <a:rPr lang="zh-TW" altLang="en-US" sz="2400" dirty="0" smtClean="0">
                <a:latin typeface="+mn-ea"/>
              </a:rPr>
              <a:t>锂金属本身即为高活性的金属，当锂电池处于高温环境时，容易造成自燃。 </a:t>
            </a:r>
          </a:p>
          <a:p>
            <a:pPr marL="342900" indent="-342900">
              <a:buFont typeface="Arial" panose="020B0604020202020204" pitchFamily="34" charset="0"/>
              <a:buChar char="•"/>
            </a:pPr>
            <a:r>
              <a:rPr lang="zh-TW" altLang="en-US" sz="2400" dirty="0" smtClean="0">
                <a:latin typeface="+mn-ea"/>
              </a:rPr>
              <a:t>锂电池不正常温升的原因有：过充电</a:t>
            </a:r>
            <a:r>
              <a:rPr lang="en-US" altLang="zh-TW" sz="2400" dirty="0" smtClean="0">
                <a:latin typeface="+mn-ea"/>
              </a:rPr>
              <a:t>(</a:t>
            </a:r>
            <a:r>
              <a:rPr lang="en-US" altLang="zh-TW" sz="2400" dirty="0">
                <a:latin typeface="+mn-ea"/>
              </a:rPr>
              <a:t>Over-charge</a:t>
            </a:r>
            <a:r>
              <a:rPr lang="en-US" altLang="zh-TW" sz="2400" dirty="0" smtClean="0">
                <a:latin typeface="+mn-ea"/>
              </a:rPr>
              <a:t>)</a:t>
            </a:r>
            <a:r>
              <a:rPr lang="zh-TW" altLang="en-US" sz="2400" dirty="0" smtClean="0">
                <a:latin typeface="+mn-ea"/>
              </a:rPr>
              <a:t>、短路、撞击、挤压等原因。 </a:t>
            </a:r>
          </a:p>
          <a:p>
            <a:pPr marL="342900" indent="-342900">
              <a:buFont typeface="Arial" panose="020B0604020202020204" pitchFamily="34" charset="0"/>
              <a:buChar char="•"/>
            </a:pPr>
            <a:r>
              <a:rPr lang="zh-TW" altLang="en-US" sz="2400" dirty="0" smtClean="0">
                <a:latin typeface="+mn-ea"/>
              </a:rPr>
              <a:t>过放电</a:t>
            </a:r>
            <a:r>
              <a:rPr lang="en-US" altLang="zh-TW" sz="2400" dirty="0" smtClean="0">
                <a:latin typeface="+mn-ea"/>
              </a:rPr>
              <a:t>(</a:t>
            </a:r>
            <a:r>
              <a:rPr lang="en-US" altLang="zh-TW" sz="2400" dirty="0">
                <a:latin typeface="+mn-ea"/>
              </a:rPr>
              <a:t>Over-discharge</a:t>
            </a:r>
            <a:r>
              <a:rPr lang="en-US" altLang="zh-TW" sz="2400" dirty="0" smtClean="0">
                <a:latin typeface="+mn-ea"/>
              </a:rPr>
              <a:t>)</a:t>
            </a:r>
            <a:r>
              <a:rPr lang="zh-TW" altLang="en-US" sz="2400" dirty="0" smtClean="0">
                <a:latin typeface="+mn-ea"/>
              </a:rPr>
              <a:t>会造成电池容量衰减。 </a:t>
            </a:r>
          </a:p>
          <a:p>
            <a:pPr marL="342900" indent="-342900">
              <a:buFont typeface="Arial" panose="020B0604020202020204" pitchFamily="34" charset="0"/>
              <a:buChar char="•"/>
            </a:pPr>
            <a:r>
              <a:rPr lang="zh-TW" altLang="en-US" sz="2400" dirty="0" smtClean="0">
                <a:latin typeface="+mn-ea"/>
              </a:rPr>
              <a:t>电池过充电与过放电的问题，可透过电池平衡装置获得改善</a:t>
            </a:r>
            <a:endParaRPr lang="zh-TW" altLang="en-US" sz="2400" dirty="0">
              <a:latin typeface="+mn-ea"/>
            </a:endParaRPr>
          </a:p>
        </p:txBody>
      </p:sp>
      <p:sp>
        <p:nvSpPr>
          <p:cNvPr id="6" name="矩形 5"/>
          <p:cNvSpPr/>
          <p:nvPr/>
        </p:nvSpPr>
        <p:spPr>
          <a:xfrm>
            <a:off x="1049761" y="4652828"/>
            <a:ext cx="6096000" cy="1200329"/>
          </a:xfrm>
          <a:prstGeom prst="rect">
            <a:avLst/>
          </a:prstGeom>
        </p:spPr>
        <p:txBody>
          <a:bodyPr>
            <a:spAutoFit/>
          </a:bodyPr>
          <a:lstStyle/>
          <a:p>
            <a:pPr marL="342900" indent="-342900">
              <a:buFont typeface="Arial" panose="020B0604020202020204" pitchFamily="34" charset="0"/>
              <a:buChar char="•"/>
            </a:pPr>
            <a:r>
              <a:rPr lang="zh-TW" altLang="en-US" sz="2400" dirty="0" smtClean="0">
                <a:solidFill>
                  <a:srgbClr val="0000FF"/>
                </a:solidFill>
                <a:latin typeface="+mn-ea"/>
              </a:rPr>
              <a:t>由于各电池的充、放电不均一性，故若没有平衡系统的电池组会严重影响电池的寿命，以及电池的使用性能。</a:t>
            </a:r>
            <a:r>
              <a:rPr lang="zh-TW" altLang="en-US" sz="2400" dirty="0" smtClean="0">
                <a:solidFill>
                  <a:schemeClr val="accent1">
                    <a:lumMod val="75000"/>
                  </a:schemeClr>
                </a:solidFill>
                <a:latin typeface="+mn-ea"/>
              </a:rPr>
              <a:t> </a:t>
            </a:r>
            <a:endParaRPr lang="zh-TW" altLang="en-US" sz="2400" dirty="0">
              <a:solidFill>
                <a:schemeClr val="accent1">
                  <a:lumMod val="75000"/>
                </a:schemeClr>
              </a:solidFill>
              <a:latin typeface="+mn-ea"/>
            </a:endParaRPr>
          </a:p>
        </p:txBody>
      </p:sp>
      <p:sp>
        <p:nvSpPr>
          <p:cNvPr id="5" name="矩形 4"/>
          <p:cNvSpPr/>
          <p:nvPr/>
        </p:nvSpPr>
        <p:spPr>
          <a:xfrm>
            <a:off x="5374168" y="442728"/>
            <a:ext cx="4562467" cy="830997"/>
          </a:xfrm>
          <a:prstGeom prst="rect">
            <a:avLst/>
          </a:prstGeom>
        </p:spPr>
        <p:txBody>
          <a:bodyPr wrap="none">
            <a:spAutoFit/>
          </a:bodyPr>
          <a:lstStyle/>
          <a:p>
            <a:pPr lvl="0" algn="ctr"/>
            <a:r>
              <a:rPr lang="zh-TW" altLang="en-US" sz="4800" dirty="0" smtClean="0">
                <a:solidFill>
                  <a:schemeClr val="bg1"/>
                </a:solidFill>
              </a:rPr>
              <a:t>电池管理系统</a:t>
            </a:r>
            <a:r>
              <a:rPr lang="en-US" altLang="zh-TW" sz="4800" dirty="0" smtClean="0">
                <a:solidFill>
                  <a:schemeClr val="bg1"/>
                </a:solidFill>
              </a:rPr>
              <a:t>(</a:t>
            </a:r>
            <a:r>
              <a:rPr lang="en-US" altLang="zh-TW" sz="4800" dirty="0">
                <a:solidFill>
                  <a:schemeClr val="bg1"/>
                </a:solidFill>
              </a:rPr>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08470" y="2145050"/>
            <a:ext cx="10578488" cy="3785652"/>
          </a:xfrm>
          <a:prstGeom prst="rect">
            <a:avLst/>
          </a:prstGeom>
        </p:spPr>
        <p:txBody>
          <a:bodyPr wrap="square">
            <a:spAutoFit/>
          </a:bodyPr>
          <a:lstStyle/>
          <a:p>
            <a:pPr marL="342900" indent="-342900">
              <a:buFont typeface="Arial" panose="020B0604020202020204" pitchFamily="34" charset="0"/>
              <a:buChar char="•"/>
            </a:pPr>
            <a:r>
              <a:rPr lang="zh-TW" altLang="en-US" sz="2400" dirty="0" smtClean="0">
                <a:latin typeface="+mn-ea"/>
              </a:rPr>
              <a:t>分流电阻平衡</a:t>
            </a:r>
            <a:r>
              <a:rPr lang="en-US" altLang="zh-TW" sz="2400" dirty="0" smtClean="0">
                <a:latin typeface="+mn-ea"/>
              </a:rPr>
              <a:t>(</a:t>
            </a:r>
            <a:r>
              <a:rPr lang="en-US" altLang="zh-TW" sz="2400" dirty="0">
                <a:latin typeface="+mn-ea"/>
              </a:rPr>
              <a:t>Shunting Resistor Balancing</a:t>
            </a:r>
            <a:r>
              <a:rPr lang="en-US" altLang="zh-TW" sz="2400" dirty="0" smtClean="0">
                <a:latin typeface="+mn-ea"/>
              </a:rPr>
              <a:t>)</a:t>
            </a:r>
            <a:r>
              <a:rPr lang="zh-TW" altLang="en-US" sz="2400" dirty="0" smtClean="0">
                <a:latin typeface="+mn-ea"/>
              </a:rPr>
              <a:t>架构是最为简单的电芯均衡概念，以判别电芯之电压值为基础，将较高电压的电芯透过电阻消耗其能量，直到该电芯之电压值与较低电压的电芯相同为止。</a:t>
            </a:r>
            <a:endParaRPr lang="en-US" altLang="zh-TW" sz="2400" dirty="0" smtClean="0">
              <a:latin typeface="+mn-ea"/>
            </a:endParaRPr>
          </a:p>
          <a:p>
            <a:pPr marL="342900" indent="-342900">
              <a:buFont typeface="Arial" panose="020B0604020202020204" pitchFamily="34" charset="0"/>
              <a:buChar char="•"/>
            </a:pPr>
            <a:endParaRPr lang="en-US" altLang="zh-TW" sz="2400" dirty="0">
              <a:latin typeface="+mn-ea"/>
            </a:endParaRPr>
          </a:p>
          <a:p>
            <a:pPr marL="342900" indent="-342900">
              <a:buFont typeface="Arial" panose="020B0604020202020204" pitchFamily="34" charset="0"/>
              <a:buChar char="•"/>
            </a:pPr>
            <a:r>
              <a:rPr lang="zh-TW" altLang="en-US" sz="2400" dirty="0" smtClean="0">
                <a:latin typeface="+mn-ea"/>
              </a:rPr>
              <a:t>缺点 </a:t>
            </a:r>
            <a:r>
              <a:rPr lang="en-US" altLang="zh-TW" sz="2400" dirty="0" smtClean="0">
                <a:latin typeface="+mn-ea"/>
              </a:rPr>
              <a:t>: </a:t>
            </a:r>
            <a:r>
              <a:rPr lang="zh-TW" altLang="en-US" sz="2400" dirty="0" smtClean="0">
                <a:solidFill>
                  <a:srgbClr val="FF0000"/>
                </a:solidFill>
                <a:latin typeface="+mn-ea"/>
              </a:rPr>
              <a:t>产生热</a:t>
            </a:r>
            <a:r>
              <a:rPr lang="zh-TW" altLang="en-US" sz="2400" dirty="0" smtClean="0">
                <a:latin typeface="+mn-ea"/>
              </a:rPr>
              <a:t> </a:t>
            </a:r>
            <a:endParaRPr lang="en-US" altLang="zh-TW" sz="2400" dirty="0">
              <a:latin typeface="+mn-ea"/>
            </a:endParaRPr>
          </a:p>
          <a:p>
            <a:pPr marL="342900" indent="-342900">
              <a:buFont typeface="Arial" panose="020B0604020202020204" pitchFamily="34" charset="0"/>
              <a:buChar char="•"/>
            </a:pPr>
            <a:endParaRPr lang="en-US" altLang="zh-TW" sz="2400" dirty="0" smtClean="0">
              <a:latin typeface="+mn-ea"/>
            </a:endParaRPr>
          </a:p>
          <a:p>
            <a:pPr marL="342900" indent="-342900">
              <a:buFont typeface="Arial" panose="020B0604020202020204" pitchFamily="34" charset="0"/>
              <a:buChar char="•"/>
            </a:pPr>
            <a:r>
              <a:rPr lang="zh-TW" altLang="en-US" sz="2400" dirty="0" smtClean="0">
                <a:latin typeface="+mn-ea"/>
              </a:rPr>
              <a:t>建议 </a:t>
            </a:r>
            <a:r>
              <a:rPr lang="en-US" altLang="zh-TW" sz="2400" dirty="0" smtClean="0">
                <a:latin typeface="+mn-ea"/>
              </a:rPr>
              <a:t>: </a:t>
            </a:r>
            <a:r>
              <a:rPr lang="zh-TW" altLang="en-US" sz="2400" dirty="0" smtClean="0">
                <a:solidFill>
                  <a:srgbClr val="0000FF"/>
                </a:solidFill>
                <a:latin typeface="+mn-ea"/>
              </a:rPr>
              <a:t>由于晶圆电阻</a:t>
            </a:r>
            <a:r>
              <a:rPr lang="en-US" altLang="zh-TW" sz="2400" dirty="0" smtClean="0">
                <a:solidFill>
                  <a:srgbClr val="0000FF"/>
                </a:solidFill>
                <a:latin typeface="+mn-ea"/>
              </a:rPr>
              <a:t>(MELF)</a:t>
            </a:r>
            <a:r>
              <a:rPr lang="zh-TW" altLang="en-US" sz="2400" dirty="0" smtClean="0">
                <a:solidFill>
                  <a:srgbClr val="0000FF"/>
                </a:solidFill>
                <a:latin typeface="+mn-ea"/>
              </a:rPr>
              <a:t>比贴片电阻</a:t>
            </a:r>
            <a:r>
              <a:rPr lang="en-US" altLang="zh-TW" sz="2400" dirty="0" smtClean="0">
                <a:solidFill>
                  <a:srgbClr val="0000FF"/>
                </a:solidFill>
                <a:latin typeface="+mn-ea"/>
              </a:rPr>
              <a:t>(CHIP)</a:t>
            </a:r>
          </a:p>
          <a:p>
            <a:r>
              <a:rPr lang="en-US" altLang="zh-TW" sz="2400" dirty="0" smtClean="0">
                <a:solidFill>
                  <a:srgbClr val="0000FF"/>
                </a:solidFill>
                <a:latin typeface="+mn-ea"/>
              </a:rPr>
              <a:t>               </a:t>
            </a:r>
            <a:r>
              <a:rPr lang="zh-TW" altLang="en-US" sz="2400" dirty="0" smtClean="0">
                <a:solidFill>
                  <a:srgbClr val="0000FF"/>
                </a:solidFill>
                <a:latin typeface="+mn-ea"/>
              </a:rPr>
              <a:t>具有更佳之散热能力，耐抗震及长时间</a:t>
            </a:r>
            <a:endParaRPr lang="en-US" altLang="zh-TW" sz="2400" dirty="0" smtClean="0">
              <a:solidFill>
                <a:srgbClr val="0000FF"/>
              </a:solidFill>
              <a:latin typeface="+mn-ea"/>
            </a:endParaRPr>
          </a:p>
          <a:p>
            <a:r>
              <a:rPr lang="en-US" altLang="zh-TW" sz="2400" dirty="0">
                <a:solidFill>
                  <a:srgbClr val="0000FF"/>
                </a:solidFill>
                <a:latin typeface="+mn-ea"/>
              </a:rPr>
              <a:t>  </a:t>
            </a:r>
            <a:r>
              <a:rPr lang="en-US" altLang="zh-TW" sz="2400" dirty="0" smtClean="0">
                <a:solidFill>
                  <a:srgbClr val="0000FF"/>
                </a:solidFill>
                <a:latin typeface="+mn-ea"/>
              </a:rPr>
              <a:t>             </a:t>
            </a:r>
            <a:r>
              <a:rPr lang="zh-TW" altLang="en-US" sz="2400" dirty="0" smtClean="0">
                <a:solidFill>
                  <a:srgbClr val="0000FF"/>
                </a:solidFill>
                <a:latin typeface="+mn-ea"/>
              </a:rPr>
              <a:t>操作稳定性等特性，为了安全性考虑，</a:t>
            </a:r>
            <a:endParaRPr lang="en-US" altLang="zh-TW" sz="2400" dirty="0" smtClean="0">
              <a:solidFill>
                <a:srgbClr val="0000FF"/>
              </a:solidFill>
              <a:latin typeface="+mn-ea"/>
            </a:endParaRPr>
          </a:p>
          <a:p>
            <a:r>
              <a:rPr lang="zh-TW" altLang="en-US" sz="2400" dirty="0">
                <a:solidFill>
                  <a:srgbClr val="0000FF"/>
                </a:solidFill>
                <a:latin typeface="+mn-ea"/>
              </a:rPr>
              <a:t>　</a:t>
            </a:r>
            <a:r>
              <a:rPr lang="zh-TW" altLang="en-US" sz="2400" dirty="0" smtClean="0">
                <a:solidFill>
                  <a:srgbClr val="0000FF"/>
                </a:solidFill>
                <a:latin typeface="+mn-ea"/>
              </a:rPr>
              <a:t>　　   大部份车厂已采用</a:t>
            </a:r>
            <a:r>
              <a:rPr lang="zh-TW" altLang="en-US" sz="2400" dirty="0" smtClean="0">
                <a:solidFill>
                  <a:srgbClr val="C00000"/>
                </a:solidFill>
                <a:latin typeface="+mn-ea"/>
              </a:rPr>
              <a:t>晶圆电阻</a:t>
            </a:r>
            <a:r>
              <a:rPr lang="zh-TW" altLang="en-US" sz="2400" dirty="0" smtClean="0">
                <a:solidFill>
                  <a:srgbClr val="0000FF"/>
                </a:solidFill>
                <a:latin typeface="+mn-ea"/>
              </a:rPr>
              <a:t>为设计方案。</a:t>
            </a:r>
            <a:r>
              <a:rPr lang="zh-TW" altLang="en-US" sz="2400" dirty="0" smtClean="0">
                <a:latin typeface="+mn-ea"/>
              </a:rPr>
              <a:t>　</a:t>
            </a:r>
            <a:endParaRPr lang="zh-TW" altLang="en-US" sz="2400" dirty="0">
              <a:latin typeface="+mn-ea"/>
            </a:endParaRPr>
          </a:p>
        </p:txBody>
      </p:sp>
      <p:pic>
        <p:nvPicPr>
          <p:cNvPr id="8" name="圖片 7"/>
          <p:cNvPicPr>
            <a:picLocks noChangeAspect="1"/>
          </p:cNvPicPr>
          <p:nvPr/>
        </p:nvPicPr>
        <p:blipFill>
          <a:blip r:embed="rId2"/>
          <a:stretch>
            <a:fillRect/>
          </a:stretch>
        </p:blipFill>
        <p:spPr>
          <a:xfrm>
            <a:off x="7896794" y="3512533"/>
            <a:ext cx="1314450" cy="2143125"/>
          </a:xfrm>
          <a:prstGeom prst="rect">
            <a:avLst/>
          </a:prstGeom>
        </p:spPr>
      </p:pic>
      <p:pic>
        <p:nvPicPr>
          <p:cNvPr id="9" name="圖片 8"/>
          <p:cNvPicPr>
            <a:picLocks noChangeAspect="1"/>
          </p:cNvPicPr>
          <p:nvPr/>
        </p:nvPicPr>
        <p:blipFill>
          <a:blip r:embed="rId3"/>
          <a:stretch>
            <a:fillRect/>
          </a:stretch>
        </p:blipFill>
        <p:spPr>
          <a:xfrm>
            <a:off x="9543754" y="3548165"/>
            <a:ext cx="2343150" cy="2071875"/>
          </a:xfrm>
          <a:prstGeom prst="rect">
            <a:avLst/>
          </a:prstGeom>
        </p:spPr>
      </p:pic>
      <p:sp>
        <p:nvSpPr>
          <p:cNvPr id="2" name="矩形 1"/>
          <p:cNvSpPr/>
          <p:nvPr/>
        </p:nvSpPr>
        <p:spPr>
          <a:xfrm>
            <a:off x="5373669" y="442728"/>
            <a:ext cx="4562467" cy="830997"/>
          </a:xfrm>
          <a:prstGeom prst="rect">
            <a:avLst/>
          </a:prstGeom>
        </p:spPr>
        <p:txBody>
          <a:bodyPr wrap="none">
            <a:spAutoFit/>
          </a:bodyPr>
          <a:lstStyle/>
          <a:p>
            <a:pPr lvl="0" algn="ctr"/>
            <a:r>
              <a:rPr lang="zh-TW" altLang="en-US" sz="4800" dirty="0" smtClean="0">
                <a:solidFill>
                  <a:schemeClr val="bg1"/>
                </a:solidFill>
              </a:rPr>
              <a:t>电池管理系统</a:t>
            </a:r>
            <a:r>
              <a:rPr lang="en-US" altLang="zh-TW" sz="4800" dirty="0" smtClean="0">
                <a:solidFill>
                  <a:schemeClr val="bg1"/>
                </a:solidFill>
              </a:rPr>
              <a:t>(2)</a:t>
            </a:r>
            <a:endParaRPr lang="en-US" altLang="zh-TW" sz="4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08470" y="2145050"/>
            <a:ext cx="10578488" cy="1938992"/>
          </a:xfrm>
          <a:prstGeom prst="rect">
            <a:avLst/>
          </a:prstGeom>
        </p:spPr>
        <p:txBody>
          <a:bodyPr wrap="square">
            <a:spAutoFit/>
          </a:bodyPr>
          <a:lstStyle/>
          <a:p>
            <a:pPr algn="ctr"/>
            <a:r>
              <a:rPr lang="zh-TW" altLang="en-US" sz="2400" dirty="0"/>
              <a:t>第一电阻</a:t>
            </a:r>
            <a:r>
              <a:rPr lang="en-US" altLang="zh-TW" sz="2400" dirty="0"/>
              <a:t>Firstohm SFP101V</a:t>
            </a:r>
            <a:r>
              <a:rPr lang="zh-TW" altLang="en-US" sz="2400" dirty="0"/>
              <a:t>与</a:t>
            </a:r>
            <a:r>
              <a:rPr lang="en-US" altLang="zh-TW" sz="2400" dirty="0"/>
              <a:t>V1</a:t>
            </a:r>
            <a:r>
              <a:rPr lang="zh-TW" altLang="en-US" sz="2400" dirty="0"/>
              <a:t>司</a:t>
            </a:r>
            <a:r>
              <a:rPr lang="en-US" altLang="zh-TW" sz="2400" dirty="0"/>
              <a:t>2512 CHIP</a:t>
            </a:r>
            <a:r>
              <a:rPr lang="zh-TW" altLang="en-US" sz="2400" dirty="0"/>
              <a:t>电阻做散热对比实险</a:t>
            </a:r>
            <a:endParaRPr lang="en-US" altLang="zh-TW" sz="2400" dirty="0"/>
          </a:p>
          <a:p>
            <a:pPr algn="ctr"/>
            <a:r>
              <a:rPr lang="zh-TW" altLang="en-US" sz="2400" dirty="0"/>
              <a:t> </a:t>
            </a:r>
            <a:endParaRPr lang="en-US" altLang="zh-TW" sz="2400" dirty="0"/>
          </a:p>
          <a:p>
            <a:pPr marL="342900" indent="-342900">
              <a:buFont typeface="Arial" panose="020B0604020202020204" pitchFamily="34" charset="0"/>
              <a:buChar char="•"/>
            </a:pPr>
            <a:r>
              <a:rPr lang="en-US" altLang="zh-TW" sz="2400" dirty="0"/>
              <a:t>Test Voltage : 21.2 V (</a:t>
            </a:r>
            <a:r>
              <a:rPr lang="en-US" altLang="zh-TW" sz="2400" dirty="0" smtClean="0"/>
              <a:t>0.5</a:t>
            </a:r>
            <a:r>
              <a:rPr lang="zh-TW" altLang="en-US" sz="2400" dirty="0" smtClean="0"/>
              <a:t>倍额定功率</a:t>
            </a:r>
            <a:r>
              <a:rPr lang="en-US" altLang="zh-TW" sz="2400" dirty="0" smtClean="0"/>
              <a:t>) </a:t>
            </a:r>
            <a:r>
              <a:rPr lang="en-US" altLang="zh-TW" sz="2400" dirty="0"/>
              <a:t>;  Duration: Add the voltage for 0.5 hours</a:t>
            </a:r>
          </a:p>
          <a:p>
            <a:pPr marL="342900" indent="-342900">
              <a:buFont typeface="Arial" panose="020B0604020202020204" pitchFamily="34" charset="0"/>
              <a:buChar char="•"/>
            </a:pPr>
            <a:endParaRPr lang="en-US" altLang="zh-TW" sz="2400" dirty="0">
              <a:latin typeface="+mn-ea"/>
            </a:endParaRPr>
          </a:p>
          <a:p>
            <a:endParaRPr lang="zh-TW" altLang="en-US" sz="2400" dirty="0">
              <a:latin typeface="+mn-ea"/>
            </a:endParaRPr>
          </a:p>
        </p:txBody>
      </p:sp>
      <p:sp>
        <p:nvSpPr>
          <p:cNvPr id="2" name="矩形 1"/>
          <p:cNvSpPr/>
          <p:nvPr/>
        </p:nvSpPr>
        <p:spPr>
          <a:xfrm>
            <a:off x="4572507" y="442728"/>
            <a:ext cx="7471084" cy="830997"/>
          </a:xfrm>
          <a:prstGeom prst="rect">
            <a:avLst/>
          </a:prstGeom>
        </p:spPr>
        <p:txBody>
          <a:bodyPr wrap="none">
            <a:spAutoFit/>
          </a:bodyPr>
          <a:lstStyle/>
          <a:p>
            <a:pPr lvl="0" algn="ctr"/>
            <a:r>
              <a:rPr lang="en-US" altLang="zh-TW" sz="4800" dirty="0" smtClean="0">
                <a:solidFill>
                  <a:schemeClr val="bg1"/>
                </a:solidFill>
              </a:rPr>
              <a:t>MELF </a:t>
            </a:r>
            <a:r>
              <a:rPr lang="en-US" altLang="zh-TW" sz="4800" dirty="0" err="1" smtClean="0">
                <a:solidFill>
                  <a:schemeClr val="bg1"/>
                </a:solidFill>
              </a:rPr>
              <a:t>v.s</a:t>
            </a:r>
            <a:r>
              <a:rPr lang="en-US" altLang="zh-TW" sz="4800" dirty="0" smtClean="0">
                <a:solidFill>
                  <a:schemeClr val="bg1"/>
                </a:solidFill>
              </a:rPr>
              <a:t> CHIP </a:t>
            </a:r>
            <a:r>
              <a:rPr lang="zh-TW" altLang="en-US" sz="4800" dirty="0" smtClean="0">
                <a:solidFill>
                  <a:schemeClr val="bg1"/>
                </a:solidFill>
              </a:rPr>
              <a:t>散热能力对比</a:t>
            </a:r>
            <a:endParaRPr lang="en-US" altLang="zh-TW" sz="4800" dirty="0">
              <a:solidFill>
                <a:schemeClr val="bg1"/>
              </a:solidFill>
            </a:endParaRPr>
          </a:p>
        </p:txBody>
      </p:sp>
      <p:pic>
        <p:nvPicPr>
          <p:cNvPr id="6" name="圖片 5"/>
          <p:cNvPicPr>
            <a:picLocks noChangeAspect="1"/>
          </p:cNvPicPr>
          <p:nvPr/>
        </p:nvPicPr>
        <p:blipFill>
          <a:blip r:embed="rId2"/>
          <a:stretch>
            <a:fillRect/>
          </a:stretch>
        </p:blipFill>
        <p:spPr>
          <a:xfrm>
            <a:off x="1442383" y="3528292"/>
            <a:ext cx="2076450" cy="219075"/>
          </a:xfrm>
          <a:prstGeom prst="rect">
            <a:avLst/>
          </a:prstGeom>
        </p:spPr>
      </p:pic>
      <p:pic>
        <p:nvPicPr>
          <p:cNvPr id="10" name="圖片 9"/>
          <p:cNvPicPr>
            <a:picLocks noChangeAspect="1"/>
          </p:cNvPicPr>
          <p:nvPr/>
        </p:nvPicPr>
        <p:blipFill>
          <a:blip r:embed="rId3"/>
          <a:stretch>
            <a:fillRect/>
          </a:stretch>
        </p:blipFill>
        <p:spPr>
          <a:xfrm>
            <a:off x="2776414" y="3948046"/>
            <a:ext cx="6734175" cy="30384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物件 9"/>
          <p:cNvGraphicFramePr>
            <a:graphicFrameLocks noChangeAspect="1"/>
          </p:cNvGraphicFramePr>
          <p:nvPr/>
        </p:nvGraphicFramePr>
        <p:xfrm>
          <a:off x="5720812" y="1916002"/>
          <a:ext cx="5402120" cy="4884836"/>
        </p:xfrm>
        <a:graphic>
          <a:graphicData uri="http://schemas.openxmlformats.org/presentationml/2006/ole">
            <mc:AlternateContent xmlns:mc="http://schemas.openxmlformats.org/markup-compatibility/2006">
              <mc:Choice xmlns:v="urn:schemas-microsoft-com:vml" Requires="v">
                <p:oleObj spid="_x0000_s2089" name="Worksheet" r:id="rId3" imgW="5969000" imgH="5397500" progId="Excel.Sheet.12">
                  <p:embed/>
                </p:oleObj>
              </mc:Choice>
              <mc:Fallback>
                <p:oleObj name="Worksheet" r:id="rId3" imgW="5969000" imgH="5397500" progId="Excel.Sheet.12">
                  <p:embed/>
                  <p:pic>
                    <p:nvPicPr>
                      <p:cNvPr id="0" name="图片 2084"/>
                      <p:cNvPicPr/>
                      <p:nvPr/>
                    </p:nvPicPr>
                    <p:blipFill>
                      <a:blip r:embed="rId4"/>
                      <a:stretch>
                        <a:fillRect/>
                      </a:stretch>
                    </p:blipFill>
                    <p:spPr>
                      <a:xfrm>
                        <a:off x="5720812" y="1916002"/>
                        <a:ext cx="5402120" cy="4884836"/>
                      </a:xfrm>
                      <a:prstGeom prst="rect">
                        <a:avLst/>
                      </a:prstGeom>
                    </p:spPr>
                  </p:pic>
                </p:oleObj>
              </mc:Fallback>
            </mc:AlternateContent>
          </a:graphicData>
        </a:graphic>
      </p:graphicFrame>
      <p:sp>
        <p:nvSpPr>
          <p:cNvPr id="11" name="文字方塊 10"/>
          <p:cNvSpPr txBox="1"/>
          <p:nvPr/>
        </p:nvSpPr>
        <p:spPr>
          <a:xfrm>
            <a:off x="1079702" y="2156342"/>
            <a:ext cx="3580946" cy="2677656"/>
          </a:xfrm>
          <a:prstGeom prst="rect">
            <a:avLst/>
          </a:prstGeom>
          <a:noFill/>
        </p:spPr>
        <p:txBody>
          <a:bodyPr wrap="square" rtlCol="0">
            <a:spAutoFit/>
          </a:bodyPr>
          <a:lstStyle/>
          <a:p>
            <a:pPr marL="285750" indent="-285750">
              <a:buFont typeface="Arial" panose="020B0604020202020204" pitchFamily="34" charset="0"/>
              <a:buChar char="•"/>
            </a:pPr>
            <a:r>
              <a:rPr lang="zh-TW" altLang="en-US" sz="2400" dirty="0" smtClean="0"/>
              <a:t>晶圆电阻完全符合汽车使用环境，汽车质量安全无可替代</a:t>
            </a:r>
            <a:endParaRPr lang="en-US" altLang="zh-TW" sz="2400" dirty="0" smtClean="0"/>
          </a:p>
          <a:p>
            <a:pPr marL="285750" indent="-285750">
              <a:buFont typeface="Arial" panose="020B0604020202020204" pitchFamily="34" charset="0"/>
              <a:buChar char="•"/>
            </a:pPr>
            <a:endParaRPr lang="en-US" altLang="zh-TW" sz="2400" dirty="0"/>
          </a:p>
          <a:p>
            <a:pPr marL="285750" indent="-285750">
              <a:buFont typeface="Arial" panose="020B0604020202020204" pitchFamily="34" charset="0"/>
              <a:buChar char="•"/>
            </a:pPr>
            <a:r>
              <a:rPr lang="en-US" altLang="zh-TW" sz="2400" kern="0" dirty="0">
                <a:cs typeface="PMingLiU" panose="02020500000000000000" pitchFamily="18" charset="-120"/>
              </a:rPr>
              <a:t>MELF</a:t>
            </a:r>
            <a:r>
              <a:rPr lang="zh-TW" altLang="en-US" sz="2400" kern="0" dirty="0">
                <a:cs typeface="PMingLiU" panose="02020500000000000000" pitchFamily="18" charset="-120"/>
              </a:rPr>
              <a:t> </a:t>
            </a:r>
            <a:r>
              <a:rPr lang="zh-TW" altLang="en-US" sz="2400" kern="0" dirty="0" smtClean="0">
                <a:cs typeface="PMingLiU" panose="02020500000000000000" pitchFamily="18" charset="-120"/>
              </a:rPr>
              <a:t>在</a:t>
            </a:r>
            <a:r>
              <a:rPr lang="zh-TW" altLang="zh-TW" sz="2400" kern="0" dirty="0" smtClean="0">
                <a:cs typeface="PMingLiU" panose="02020500000000000000" pitchFamily="18" charset="-120"/>
              </a:rPr>
              <a:t>工业</a:t>
            </a:r>
            <a:r>
              <a:rPr lang="en-US" altLang="zh-TW" sz="2400" kern="0" dirty="0" smtClean="0">
                <a:latin typeface="Calibri" panose="020F0502020204030204" pitchFamily="34" charset="0"/>
                <a:cs typeface="PMingLiU" panose="02020500000000000000" pitchFamily="18" charset="-120"/>
              </a:rPr>
              <a:t>/</a:t>
            </a:r>
            <a:r>
              <a:rPr lang="zh-TW" altLang="zh-TW" sz="2400" kern="0" dirty="0" smtClean="0">
                <a:cs typeface="PMingLiU" panose="02020500000000000000" pitchFamily="18" charset="-120"/>
              </a:rPr>
              <a:t>汽车见长的德国</a:t>
            </a:r>
            <a:r>
              <a:rPr lang="zh-TW" altLang="en-US" sz="2400" kern="0" dirty="0" smtClean="0">
                <a:cs typeface="PMingLiU" panose="02020500000000000000" pitchFamily="18" charset="-120"/>
              </a:rPr>
              <a:t>甚为常见</a:t>
            </a:r>
            <a:r>
              <a:rPr lang="zh-TW" altLang="zh-TW" sz="2400" kern="0" dirty="0" smtClean="0">
                <a:cs typeface="PMingLiU" panose="02020500000000000000" pitchFamily="18" charset="-120"/>
              </a:rPr>
              <a:t>。</a:t>
            </a:r>
            <a:endParaRPr lang="zh-TW" altLang="en-US" sz="2400" dirty="0"/>
          </a:p>
          <a:p>
            <a:pPr marL="285750" indent="-285750">
              <a:buFont typeface="Arial" panose="020B0604020202020204" pitchFamily="34" charset="0"/>
              <a:buChar char="•"/>
            </a:pPr>
            <a:endParaRPr lang="zh-TW" altLang="en-US" sz="2400" dirty="0"/>
          </a:p>
        </p:txBody>
      </p:sp>
      <p:sp>
        <p:nvSpPr>
          <p:cNvPr id="2" name="矩形 1"/>
          <p:cNvSpPr/>
          <p:nvPr/>
        </p:nvSpPr>
        <p:spPr>
          <a:xfrm>
            <a:off x="5373336" y="442918"/>
            <a:ext cx="6340197" cy="830997"/>
          </a:xfrm>
          <a:prstGeom prst="rect">
            <a:avLst/>
          </a:prstGeom>
        </p:spPr>
        <p:txBody>
          <a:bodyPr wrap="none">
            <a:spAutoFit/>
          </a:bodyPr>
          <a:lstStyle/>
          <a:p>
            <a:pPr lvl="0" algn="ctr"/>
            <a:r>
              <a:rPr lang="zh-TW" altLang="en-US" sz="4800" dirty="0" smtClean="0">
                <a:solidFill>
                  <a:schemeClr val="bg1"/>
                </a:solidFill>
              </a:rPr>
              <a:t>晶圆与贴片电阻比较表</a:t>
            </a:r>
            <a:endParaRPr lang="en-US" altLang="zh-TW" sz="48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156910" y="5770460"/>
            <a:ext cx="2506980" cy="1147445"/>
          </a:xfrm>
          <a:prstGeom prst="rect">
            <a:avLst/>
          </a:prstGeom>
        </p:spPr>
      </p:pic>
      <p:sp>
        <p:nvSpPr>
          <p:cNvPr id="3" name="矩形 2"/>
          <p:cNvSpPr/>
          <p:nvPr/>
        </p:nvSpPr>
        <p:spPr>
          <a:xfrm>
            <a:off x="6460965" y="442918"/>
            <a:ext cx="3262432" cy="830997"/>
          </a:xfrm>
          <a:prstGeom prst="rect">
            <a:avLst/>
          </a:prstGeom>
        </p:spPr>
        <p:txBody>
          <a:bodyPr wrap="none">
            <a:spAutoFit/>
          </a:bodyPr>
          <a:lstStyle/>
          <a:p>
            <a:pPr lvl="0" algn="ctr"/>
            <a:r>
              <a:rPr lang="zh-TW" altLang="en-US" sz="4800" dirty="0" smtClean="0">
                <a:solidFill>
                  <a:schemeClr val="bg1"/>
                </a:solidFill>
              </a:rPr>
              <a:t>主要客户群</a:t>
            </a:r>
            <a:endParaRPr lang="zh-TW" altLang="en-US" sz="4800" dirty="0" smtClean="0">
              <a:solidFill>
                <a:schemeClr val="bg1"/>
              </a:solidFill>
            </a:endParaRPr>
          </a:p>
        </p:txBody>
      </p:sp>
      <p:sp>
        <p:nvSpPr>
          <p:cNvPr id="4" name="文本框 3"/>
          <p:cNvSpPr txBox="1"/>
          <p:nvPr/>
        </p:nvSpPr>
        <p:spPr>
          <a:xfrm>
            <a:off x="2395405" y="1849755"/>
            <a:ext cx="6927215" cy="368300"/>
          </a:xfrm>
          <a:prstGeom prst="rect">
            <a:avLst/>
          </a:prstGeom>
          <a:noFill/>
        </p:spPr>
        <p:txBody>
          <a:bodyPr wrap="square" rtlCol="0" anchor="t">
            <a:spAutoFit/>
          </a:bodyPr>
          <a:lstStyle/>
          <a:p>
            <a:r>
              <a:rPr lang="zh-TW" altLang="en-US" dirty="0" smtClean="0">
                <a:latin typeface="微软雅黑" panose="020B0503020204020204" charset="-122"/>
                <a:ea typeface="微软雅黑" panose="020B0503020204020204" charset="-122"/>
                <a:cs typeface="微软雅黑" panose="020B0503020204020204" charset="-122"/>
              </a:rPr>
              <a:t>宇通大巴 </a:t>
            </a:r>
            <a:r>
              <a:rPr lang="zh-CN" altLang="en-US" dirty="0" smtClean="0">
                <a:latin typeface="微软雅黑" panose="020B0503020204020204" charset="-122"/>
                <a:ea typeface="微软雅黑" panose="020B0503020204020204" charset="-122"/>
                <a:cs typeface="微软雅黑" panose="020B0503020204020204" charset="-122"/>
              </a:rPr>
              <a:t> </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Firsrtohm SFP101V &amp; SFP204V </a:t>
            </a:r>
            <a:r>
              <a:rPr lang="zh-CN" altLang="en-US" dirty="0">
                <a:latin typeface="微软雅黑" panose="020B0503020204020204" charset="-122"/>
                <a:ea typeface="微软雅黑" panose="020B0503020204020204" charset="-122"/>
                <a:cs typeface="微软雅黑" panose="020B0503020204020204" charset="-122"/>
                <a:sym typeface="+mn-ea"/>
              </a:rPr>
              <a:t>Series </a:t>
            </a:r>
            <a:r>
              <a:rPr lang="zh-CN" altLang="en-US" dirty="0">
                <a:latin typeface="微软雅黑" panose="020B0503020204020204" charset="-122"/>
                <a:ea typeface="微软雅黑" panose="020B0503020204020204" charset="-122"/>
                <a:cs typeface="微软雅黑" panose="020B0503020204020204" charset="-122"/>
              </a:rPr>
              <a:t> </a:t>
            </a:r>
          </a:p>
        </p:txBody>
      </p:sp>
      <p:sp>
        <p:nvSpPr>
          <p:cNvPr id="5" name="文本框 4"/>
          <p:cNvSpPr txBox="1"/>
          <p:nvPr/>
        </p:nvSpPr>
        <p:spPr>
          <a:xfrm>
            <a:off x="3180270" y="2506095"/>
            <a:ext cx="877570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sym typeface="+mn-ea"/>
              </a:rPr>
              <a:t>海姆霍兹 热泵管理 PTC </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  Firsrtohm  MM204V  &amp; SRM101 Series </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666969" y="3179385"/>
            <a:ext cx="7549515" cy="368300"/>
          </a:xfrm>
          <a:prstGeom prst="rect">
            <a:avLst/>
          </a:prstGeom>
          <a:noFill/>
        </p:spPr>
        <p:txBody>
          <a:bodyPr wrap="square" rtlCol="0" anchor="t">
            <a:spAutoFit/>
          </a:bodyPr>
          <a:lstStyle/>
          <a:p>
            <a:r>
              <a:rPr lang="zh-CN" altLang="en-US" dirty="0">
                <a:latin typeface="微软雅黑" panose="020B0503020204020204" charset="-122"/>
                <a:ea typeface="微软雅黑" panose="020B0503020204020204" charset="-122"/>
                <a:cs typeface="微软雅黑" panose="020B0503020204020204" charset="-122"/>
                <a:sym typeface="+mn-ea"/>
              </a:rPr>
              <a:t>零</a:t>
            </a:r>
            <a:r>
              <a:rPr lang="zh-CN" altLang="en-US" dirty="0" smtClean="0">
                <a:latin typeface="微软雅黑" panose="020B0503020204020204" charset="-122"/>
                <a:ea typeface="微软雅黑" panose="020B0503020204020204" charset="-122"/>
                <a:cs typeface="微软雅黑" panose="020B0503020204020204" charset="-122"/>
                <a:sym typeface="+mn-ea"/>
              </a:rPr>
              <a:t>跑</a:t>
            </a:r>
            <a:r>
              <a:rPr lang="zh-TW" altLang="en-US" dirty="0" smtClean="0">
                <a:latin typeface="微软雅黑" panose="020B0503020204020204" charset="-122"/>
                <a:ea typeface="微软雅黑" panose="020B0503020204020204" charset="-122"/>
                <a:cs typeface="微软雅黑" panose="020B0503020204020204" charset="-122"/>
                <a:sym typeface="+mn-ea"/>
              </a:rPr>
              <a:t>汽車</a:t>
            </a:r>
            <a:r>
              <a:rPr lang="zh-CN" altLang="en-US" dirty="0" smtClean="0">
                <a:latin typeface="微软雅黑" panose="020B0503020204020204" charset="-122"/>
                <a:ea typeface="微软雅黑" panose="020B0503020204020204" charset="-122"/>
                <a:cs typeface="微软雅黑" panose="020B0503020204020204" charset="-122"/>
                <a:sym typeface="+mn-ea"/>
              </a:rPr>
              <a:t> </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Firsrtohm  MM204V  Series </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4"/>
          <a:srcRect l="3577" t="12156" r="80605" b="80399"/>
          <a:stretch>
            <a:fillRect/>
          </a:stretch>
        </p:blipFill>
        <p:spPr>
          <a:xfrm>
            <a:off x="345440" y="1696085"/>
            <a:ext cx="2058035" cy="521970"/>
          </a:xfrm>
          <a:prstGeom prst="rect">
            <a:avLst/>
          </a:prstGeom>
        </p:spPr>
      </p:pic>
      <p:pic>
        <p:nvPicPr>
          <p:cNvPr id="10" name="图片 9"/>
          <p:cNvPicPr>
            <a:picLocks noChangeAspect="1"/>
          </p:cNvPicPr>
          <p:nvPr/>
        </p:nvPicPr>
        <p:blipFill>
          <a:blip r:embed="rId5"/>
          <a:srcRect l="21911" t="22346" r="22599" b="21099"/>
          <a:stretch>
            <a:fillRect/>
          </a:stretch>
        </p:blipFill>
        <p:spPr>
          <a:xfrm>
            <a:off x="299910" y="2394335"/>
            <a:ext cx="903605" cy="508000"/>
          </a:xfrm>
          <a:prstGeom prst="rect">
            <a:avLst/>
          </a:prstGeom>
        </p:spPr>
      </p:pic>
      <p:pic>
        <p:nvPicPr>
          <p:cNvPr id="11" name="图片 10"/>
          <p:cNvPicPr>
            <a:picLocks noChangeAspect="1"/>
          </p:cNvPicPr>
          <p:nvPr/>
        </p:nvPicPr>
        <p:blipFill>
          <a:blip r:embed="rId6"/>
          <a:srcRect t="41363" b="5536"/>
          <a:stretch>
            <a:fillRect/>
          </a:stretch>
        </p:blipFill>
        <p:spPr>
          <a:xfrm>
            <a:off x="1328610" y="2439420"/>
            <a:ext cx="1726565" cy="417195"/>
          </a:xfrm>
          <a:prstGeom prst="rect">
            <a:avLst/>
          </a:prstGeom>
        </p:spPr>
      </p:pic>
      <p:pic>
        <p:nvPicPr>
          <p:cNvPr id="15" name="图片 14"/>
          <p:cNvPicPr>
            <a:picLocks noChangeAspect="1"/>
          </p:cNvPicPr>
          <p:nvPr/>
        </p:nvPicPr>
        <p:blipFill>
          <a:blip r:embed="rId7"/>
          <a:srcRect l="5046" t="20348" r="8169" b="18262"/>
          <a:stretch>
            <a:fillRect/>
          </a:stretch>
        </p:blipFill>
        <p:spPr>
          <a:xfrm>
            <a:off x="339725" y="3902650"/>
            <a:ext cx="1812290" cy="438150"/>
          </a:xfrm>
          <a:prstGeom prst="rect">
            <a:avLst/>
          </a:prstGeom>
        </p:spPr>
      </p:pic>
      <p:sp>
        <p:nvSpPr>
          <p:cNvPr id="16" name="文本框 15"/>
          <p:cNvSpPr txBox="1"/>
          <p:nvPr/>
        </p:nvSpPr>
        <p:spPr>
          <a:xfrm>
            <a:off x="2221865" y="3972500"/>
            <a:ext cx="4949825" cy="368300"/>
          </a:xfrm>
          <a:prstGeom prst="rect">
            <a:avLst/>
          </a:prstGeom>
          <a:noFill/>
        </p:spPr>
        <p:txBody>
          <a:bodyPr wrap="none" rtlCol="0" anchor="t">
            <a:spAutoFit/>
          </a:bodyPr>
          <a:lstStyle/>
          <a:p>
            <a:pPr algn="l"/>
            <a:r>
              <a:rPr lang="zh-TW" altLang="zh-CN">
                <a:latin typeface="微软雅黑" panose="020B0503020204020204" charset="-122"/>
                <a:ea typeface="微软雅黑" panose="020B0503020204020204" charset="-122"/>
                <a:cs typeface="微软雅黑" panose="020B0503020204020204" charset="-122"/>
                <a:sym typeface="+mn-ea"/>
              </a:rPr>
              <a:t>寧德時代 </a:t>
            </a:r>
            <a:r>
              <a:rPr lang="en-US" altLang="zh-TW">
                <a:latin typeface="微软雅黑" panose="020B0503020204020204" charset="-122"/>
                <a:ea typeface="微软雅黑" panose="020B0503020204020204" charset="-122"/>
                <a:cs typeface="微软雅黑" panose="020B0503020204020204" charset="-122"/>
                <a:sym typeface="+mn-ea"/>
              </a:rPr>
              <a:t>BMS ---</a:t>
            </a:r>
            <a:r>
              <a:rPr lang="zh-CN" altLang="en-US">
                <a:latin typeface="微软雅黑" panose="020B0503020204020204" charset="-122"/>
                <a:ea typeface="微软雅黑" panose="020B0503020204020204" charset="-122"/>
                <a:cs typeface="微软雅黑" panose="020B0503020204020204" charset="-122"/>
                <a:sym typeface="+mn-ea"/>
              </a:rPr>
              <a:t>  Firsrtohm </a:t>
            </a:r>
            <a:r>
              <a:rPr lang="en-US" altLang="zh-CN">
                <a:latin typeface="微软雅黑" panose="020B0503020204020204" charset="-122"/>
                <a:ea typeface="微软雅黑" panose="020B0503020204020204" charset="-122"/>
                <a:cs typeface="微软雅黑" panose="020B0503020204020204" charset="-122"/>
                <a:sym typeface="+mn-ea"/>
              </a:rPr>
              <a:t>SFP101V </a:t>
            </a:r>
            <a:r>
              <a:rPr lang="zh-CN" altLang="en-US">
                <a:latin typeface="微软雅黑" panose="020B0503020204020204" charset="-122"/>
                <a:ea typeface="微软雅黑" panose="020B0503020204020204" charset="-122"/>
                <a:cs typeface="微软雅黑" panose="020B0503020204020204" charset="-122"/>
                <a:sym typeface="+mn-ea"/>
              </a:rPr>
              <a:t>Series </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8"/>
          <a:stretch>
            <a:fillRect/>
          </a:stretch>
        </p:blipFill>
        <p:spPr>
          <a:xfrm>
            <a:off x="215265" y="4504828"/>
            <a:ext cx="974090" cy="689610"/>
          </a:xfrm>
          <a:prstGeom prst="rect">
            <a:avLst/>
          </a:prstGeom>
        </p:spPr>
      </p:pic>
      <p:sp>
        <p:nvSpPr>
          <p:cNvPr id="17" name="文本框 16"/>
          <p:cNvSpPr txBox="1"/>
          <p:nvPr/>
        </p:nvSpPr>
        <p:spPr>
          <a:xfrm>
            <a:off x="1340485" y="4700408"/>
            <a:ext cx="4450080" cy="368300"/>
          </a:xfrm>
          <a:prstGeom prst="rect">
            <a:avLst/>
          </a:prstGeom>
          <a:noFill/>
        </p:spPr>
        <p:txBody>
          <a:bodyPr wrap="square" rtlCol="0" anchor="t">
            <a:spAutoFit/>
          </a:bodyPr>
          <a:lstStyle/>
          <a:p>
            <a:r>
              <a:rPr lang="en-US" altLang="zh-TW" dirty="0">
                <a:latin typeface="微软雅黑" panose="020B0503020204020204" charset="-122"/>
                <a:ea typeface="微软雅黑" panose="020B0503020204020204" charset="-122"/>
                <a:sym typeface="+mn-ea"/>
              </a:rPr>
              <a:t>BMS ---</a:t>
            </a:r>
            <a:r>
              <a:rPr lang="zh-CN" altLang="en-US" dirty="0">
                <a:latin typeface="微软雅黑" panose="020B0503020204020204" charset="-122"/>
                <a:ea typeface="微软雅黑" panose="020B0503020204020204" charset="-122"/>
                <a:sym typeface="+mn-ea"/>
              </a:rPr>
              <a:t>  Firsrtohm  </a:t>
            </a:r>
            <a:r>
              <a:rPr lang="zh-CN" altLang="en-US" dirty="0">
                <a:latin typeface="微软雅黑" panose="020B0503020204020204" charset="-122"/>
                <a:ea typeface="微软雅黑" panose="020B0503020204020204" charset="-122"/>
              </a:rPr>
              <a:t>MMP204V </a:t>
            </a:r>
            <a:r>
              <a:rPr lang="zh-CN" altLang="en-US" dirty="0">
                <a:latin typeface="微软雅黑" panose="020B0503020204020204" charset="-122"/>
                <a:ea typeface="微软雅黑" panose="020B0503020204020204" charset="-122"/>
                <a:sym typeface="+mn-ea"/>
              </a:rPr>
              <a:t>Series</a:t>
            </a:r>
            <a:endParaRPr lang="zh-CN" altLang="en-US" dirty="0">
              <a:latin typeface="微软雅黑" panose="020B0503020204020204" charset="-122"/>
              <a:ea typeface="微软雅黑" panose="020B0503020204020204" charset="-122"/>
            </a:endParaRPr>
          </a:p>
        </p:txBody>
      </p:sp>
      <p:sp>
        <p:nvSpPr>
          <p:cNvPr id="2" name="文本框 1"/>
          <p:cNvSpPr txBox="1"/>
          <p:nvPr/>
        </p:nvSpPr>
        <p:spPr>
          <a:xfrm>
            <a:off x="5601335" y="4700408"/>
            <a:ext cx="3857625" cy="368300"/>
          </a:xfrm>
          <a:prstGeom prst="rect">
            <a:avLst/>
          </a:prstGeom>
          <a:noFill/>
        </p:spPr>
        <p:txBody>
          <a:bodyPr wrap="none" rtlCol="0" anchor="t">
            <a:spAutoFit/>
          </a:bodyPr>
          <a:lstStyle/>
          <a:p>
            <a:pPr algn="l"/>
            <a:r>
              <a:rPr lang="zh-CN" altLang="en-US">
                <a:latin typeface="微软雅黑" panose="020B0503020204020204" charset="-122"/>
                <a:ea typeface="微软雅黑" panose="020B0503020204020204" charset="-122"/>
                <a:cs typeface="微软雅黑" panose="020B0503020204020204" charset="-122"/>
                <a:sym typeface="+mn-ea"/>
              </a:rPr>
              <a:t>電機 </a:t>
            </a: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Firsrtohm Series SFP101V  </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9"/>
          <a:stretch>
            <a:fillRect/>
          </a:stretch>
        </p:blipFill>
        <p:spPr>
          <a:xfrm>
            <a:off x="233680" y="5412690"/>
            <a:ext cx="1061720" cy="441325"/>
          </a:xfrm>
          <a:prstGeom prst="rect">
            <a:avLst/>
          </a:prstGeom>
        </p:spPr>
      </p:pic>
      <p:sp>
        <p:nvSpPr>
          <p:cNvPr id="19" name="文本框 18"/>
          <p:cNvSpPr txBox="1"/>
          <p:nvPr/>
        </p:nvSpPr>
        <p:spPr>
          <a:xfrm>
            <a:off x="1485265" y="5449520"/>
            <a:ext cx="635762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rear-view mirror actuators </a:t>
            </a:r>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MM204V  </a:t>
            </a:r>
            <a:r>
              <a:rPr lang="zh-CN" altLang="en-US">
                <a:latin typeface="微软雅黑" panose="020B0503020204020204" charset="-122"/>
                <a:ea typeface="微软雅黑" panose="020B0503020204020204" charset="-122"/>
                <a:cs typeface="微软雅黑" panose="020B0503020204020204" charset="-122"/>
                <a:sym typeface="+mn-ea"/>
              </a:rPr>
              <a:t>Series</a:t>
            </a:r>
            <a:r>
              <a:rPr lang="en-US" altLang="zh-CN">
                <a:latin typeface="微软雅黑" panose="020B0503020204020204" charset="-122"/>
                <a:ea typeface="微软雅黑" panose="020B0503020204020204" charset="-122"/>
              </a:rPr>
              <a:t>3 item</a:t>
            </a:r>
          </a:p>
        </p:txBody>
      </p:sp>
      <p:sp>
        <p:nvSpPr>
          <p:cNvPr id="21" name="文本框 20"/>
          <p:cNvSpPr txBox="1"/>
          <p:nvPr/>
        </p:nvSpPr>
        <p:spPr>
          <a:xfrm>
            <a:off x="2609155" y="6089865"/>
            <a:ext cx="4222115" cy="368300"/>
          </a:xfrm>
          <a:prstGeom prst="rect">
            <a:avLst/>
          </a:prstGeom>
          <a:noFill/>
        </p:spPr>
        <p:txBody>
          <a:bodyPr wrap="none" rtlCol="0" anchor="t">
            <a:spAutoFit/>
          </a:bodyPr>
          <a:lstStyle/>
          <a:p>
            <a:pPr algn="l"/>
            <a:r>
              <a:rPr lang="zh-TW" altLang="en-US" dirty="0">
                <a:latin typeface="微软雅黑" panose="020B0503020204020204" charset="-122"/>
                <a:ea typeface="微软雅黑" panose="020B0503020204020204" charset="-122"/>
                <a:cs typeface="微软雅黑" panose="020B0503020204020204" charset="-122"/>
                <a:sym typeface="+mn-ea"/>
              </a:rPr>
              <a:t>充電樁</a:t>
            </a:r>
            <a:r>
              <a:rPr lang="en-US" altLang="zh-TW" dirty="0">
                <a:latin typeface="微软雅黑" panose="020B0503020204020204" charset="-122"/>
                <a:ea typeface="微软雅黑" panose="020B0503020204020204" charset="-122"/>
                <a:cs typeface="微软雅黑" panose="020B0503020204020204" charset="-122"/>
                <a:sym typeface="+mn-ea"/>
              </a:rPr>
              <a:t> ---</a:t>
            </a:r>
            <a:r>
              <a:rPr lang="zh-CN" altLang="en-US" dirty="0">
                <a:latin typeface="微软雅黑" panose="020B0503020204020204" charset="-122"/>
                <a:ea typeface="微软雅黑" panose="020B0503020204020204" charset="-122"/>
                <a:cs typeface="微软雅黑" panose="020B0503020204020204" charset="-122"/>
                <a:sym typeface="+mn-ea"/>
              </a:rPr>
              <a:t>  Firsrtohm </a:t>
            </a:r>
            <a:r>
              <a:rPr lang="en-US" altLang="zh-CN" dirty="0">
                <a:latin typeface="微软雅黑" panose="020B0503020204020204" charset="-122"/>
                <a:ea typeface="微软雅黑" panose="020B0503020204020204" charset="-122"/>
                <a:cs typeface="微软雅黑" panose="020B0503020204020204" charset="-122"/>
                <a:sym typeface="+mn-ea"/>
              </a:rPr>
              <a:t>SFP301V  </a:t>
            </a:r>
            <a:r>
              <a:rPr lang="zh-CN" altLang="en-US" dirty="0">
                <a:latin typeface="微软雅黑" panose="020B0503020204020204" charset="-122"/>
                <a:ea typeface="微软雅黑" panose="020B0503020204020204" charset="-122"/>
                <a:cs typeface="微软雅黑" panose="020B0503020204020204" charset="-122"/>
                <a:sym typeface="+mn-ea"/>
              </a:rPr>
              <a:t>Series </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18" name="圖片 17"/>
          <p:cNvPicPr>
            <a:picLocks noChangeAspect="1"/>
          </p:cNvPicPr>
          <p:nvPr/>
        </p:nvPicPr>
        <p:blipFill>
          <a:blip r:embed="rId10"/>
          <a:stretch>
            <a:fillRect/>
          </a:stretch>
        </p:blipFill>
        <p:spPr>
          <a:xfrm>
            <a:off x="19585" y="2934777"/>
            <a:ext cx="1488003" cy="8164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9624" y="5287366"/>
            <a:ext cx="12096466" cy="327548"/>
          </a:xfrm>
        </p:spPr>
        <p:txBody>
          <a:bodyPr>
            <a:noAutofit/>
          </a:bodyPr>
          <a:lstStyle/>
          <a:p>
            <a:pPr algn="just"/>
            <a:r>
              <a:rPr lang="zh-TW" altLang="en-US" sz="1800" dirty="0" smtClean="0">
                <a:latin typeface="+mn-ea"/>
                <a:ea typeface="+mn-ea"/>
              </a:rPr>
              <a:t>此简报仅提供为收受者参考用</a:t>
            </a:r>
            <a:r>
              <a:rPr lang="en-US" altLang="zh-TW" sz="1800" dirty="0" smtClean="0">
                <a:latin typeface="+mn-ea"/>
                <a:ea typeface="+mn-ea"/>
              </a:rPr>
              <a:t>.</a:t>
            </a:r>
            <a:r>
              <a:rPr lang="zh-CN" altLang="zh-TW" sz="1800" dirty="0" smtClean="0">
                <a:latin typeface="+mn-ea"/>
                <a:ea typeface="+mn-ea"/>
              </a:rPr>
              <a:t>欲了解产品详细规格</a:t>
            </a:r>
            <a:r>
              <a:rPr lang="en-US" altLang="zh-TW" sz="1800" dirty="0" smtClean="0">
                <a:latin typeface="+mn-ea"/>
                <a:ea typeface="+mn-ea"/>
              </a:rPr>
              <a:t>, </a:t>
            </a:r>
            <a:r>
              <a:rPr lang="zh-CN" altLang="zh-TW" sz="1800" dirty="0" smtClean="0">
                <a:latin typeface="+mn-ea"/>
                <a:ea typeface="+mn-ea"/>
              </a:rPr>
              <a:t>请洽第一电阻业务代表</a:t>
            </a:r>
            <a:r>
              <a:rPr lang="en-US" altLang="zh-TW" sz="1800" dirty="0" smtClean="0">
                <a:latin typeface="+mn-ea"/>
                <a:ea typeface="+mn-ea"/>
              </a:rPr>
              <a:t>.</a:t>
            </a:r>
            <a:r>
              <a:rPr lang="zh-TW" altLang="en-US" sz="1800" dirty="0" smtClean="0">
                <a:latin typeface="+mn-ea"/>
                <a:ea typeface="+mn-ea"/>
              </a:rPr>
              <a:t> </a:t>
            </a:r>
            <a:r>
              <a:rPr lang="zh-TW" altLang="zh-TW" sz="1800" dirty="0" smtClean="0">
                <a:latin typeface="+mn-ea"/>
                <a:ea typeface="+mn-ea"/>
              </a:rPr>
              <a:t>若欲撷取</a:t>
            </a:r>
            <a:r>
              <a:rPr lang="zh-TW" altLang="en-US" sz="1800" dirty="0" smtClean="0">
                <a:latin typeface="+mn-ea"/>
                <a:ea typeface="+mn-ea"/>
              </a:rPr>
              <a:t>简报</a:t>
            </a:r>
            <a:r>
              <a:rPr lang="zh-TW" altLang="zh-TW" sz="1800" dirty="0" smtClean="0">
                <a:latin typeface="+mn-ea"/>
                <a:ea typeface="+mn-ea"/>
              </a:rPr>
              <a:t>内容</a:t>
            </a:r>
            <a:r>
              <a:rPr lang="en-US" altLang="zh-TW" sz="1800" dirty="0" smtClean="0">
                <a:latin typeface="+mn-ea"/>
                <a:ea typeface="+mn-ea"/>
              </a:rPr>
              <a:t>, </a:t>
            </a:r>
            <a:r>
              <a:rPr lang="zh-TW" altLang="zh-TW" sz="1800" dirty="0" smtClean="0">
                <a:latin typeface="+mn-ea"/>
                <a:ea typeface="+mn-ea"/>
              </a:rPr>
              <a:t>请洽</a:t>
            </a:r>
            <a:r>
              <a:rPr lang="zh-TW" altLang="en-US" sz="1800" dirty="0" smtClean="0">
                <a:latin typeface="+mn-ea"/>
                <a:ea typeface="+mn-ea"/>
              </a:rPr>
              <a:t>第一电阻</a:t>
            </a:r>
            <a:r>
              <a:rPr lang="zh-TW" altLang="zh-TW" sz="1800" dirty="0" smtClean="0">
                <a:latin typeface="+mn-ea"/>
                <a:ea typeface="+mn-ea"/>
              </a:rPr>
              <a:t>取得授</a:t>
            </a:r>
            <a:r>
              <a:rPr lang="zh-TW" altLang="en-US" sz="1800" dirty="0" smtClean="0">
                <a:latin typeface="+mn-ea"/>
                <a:ea typeface="+mn-ea"/>
              </a:rPr>
              <a:t>权</a:t>
            </a:r>
            <a:r>
              <a:rPr lang="en-US" altLang="zh-TW" sz="1800" dirty="0" smtClean="0">
                <a:latin typeface="+mn-ea"/>
                <a:ea typeface="+mn-ea"/>
              </a:rPr>
              <a:t/>
            </a:r>
            <a:br>
              <a:rPr lang="en-US" altLang="zh-TW" sz="1800" dirty="0" smtClean="0">
                <a:latin typeface="+mn-ea"/>
                <a:ea typeface="+mn-ea"/>
              </a:rPr>
            </a:br>
            <a:r>
              <a:rPr lang="en-US" altLang="zh-TW" sz="1800" dirty="0" smtClean="0">
                <a:latin typeface="+mn-ea"/>
                <a:ea typeface="+mn-ea"/>
              </a:rPr>
              <a:t/>
            </a:r>
            <a:br>
              <a:rPr lang="en-US" altLang="zh-TW" sz="1800" dirty="0" smtClean="0">
                <a:latin typeface="+mn-ea"/>
                <a:ea typeface="+mn-ea"/>
              </a:rPr>
            </a:br>
            <a:r>
              <a:rPr lang="en-US" altLang="zh-TW" sz="1800" dirty="0">
                <a:latin typeface="+mn-ea"/>
                <a:ea typeface="+mn-ea"/>
              </a:rPr>
              <a:t/>
            </a:r>
            <a:br>
              <a:rPr lang="en-US" altLang="zh-TW" sz="1800" dirty="0">
                <a:latin typeface="+mn-ea"/>
                <a:ea typeface="+mn-ea"/>
              </a:rPr>
            </a:br>
            <a:r>
              <a:rPr lang="en-US" altLang="zh-TW" sz="1800" dirty="0" smtClean="0">
                <a:latin typeface="+mn-ea"/>
                <a:ea typeface="+mn-ea"/>
              </a:rPr>
              <a:t>                                                                                                                                                       </a:t>
            </a:r>
            <a:br>
              <a:rPr lang="en-US" altLang="zh-TW" sz="1800" dirty="0" smtClean="0">
                <a:latin typeface="+mn-ea"/>
                <a:ea typeface="+mn-ea"/>
              </a:rPr>
            </a:br>
            <a:r>
              <a:rPr lang="en-US" altLang="zh-TW" sz="1800" dirty="0">
                <a:latin typeface="+mn-ea"/>
                <a:ea typeface="+mn-ea"/>
              </a:rPr>
              <a:t> </a:t>
            </a:r>
            <a:r>
              <a:rPr lang="en-US" altLang="zh-TW" sz="1800" dirty="0" smtClean="0">
                <a:latin typeface="+mn-ea"/>
                <a:ea typeface="+mn-ea"/>
              </a:rPr>
              <a:t>                                                                                                                                                        </a:t>
            </a:r>
            <a:r>
              <a:rPr lang="en-US" altLang="zh-TW" sz="1800" dirty="0" smtClean="0">
                <a:solidFill>
                  <a:srgbClr val="0000CC"/>
                </a:solidFill>
                <a:latin typeface="+mn-ea"/>
                <a:ea typeface="+mn-ea"/>
              </a:rPr>
              <a:t>www.firstohm.com.tw</a:t>
            </a:r>
            <a:endParaRPr lang="zh-TW" altLang="en-US" sz="1800" dirty="0">
              <a:solidFill>
                <a:srgbClr val="0000CC"/>
              </a:solidFill>
              <a:latin typeface="+mn-ea"/>
              <a:ea typeface="+mn-ea"/>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9501" t="9501" r="9501" b="9501"/>
          <a:stretch>
            <a:fillRect/>
          </a:stretch>
        </p:blipFill>
        <p:spPr>
          <a:xfrm>
            <a:off x="11148596" y="5852414"/>
            <a:ext cx="747848" cy="747848"/>
          </a:xfrm>
          <a:prstGeom prst="rect">
            <a:avLst/>
          </a:prstGeom>
        </p:spPr>
      </p:pic>
      <p:sp>
        <p:nvSpPr>
          <p:cNvPr id="4" name="文字方塊 3"/>
          <p:cNvSpPr txBox="1"/>
          <p:nvPr/>
        </p:nvSpPr>
        <p:spPr>
          <a:xfrm>
            <a:off x="2497540" y="3071414"/>
            <a:ext cx="7219665" cy="1322070"/>
          </a:xfrm>
          <a:prstGeom prst="rect">
            <a:avLst/>
          </a:prstGeom>
          <a:noFill/>
        </p:spPr>
        <p:txBody>
          <a:bodyPr wrap="square" rtlCol="0">
            <a:spAutoFit/>
          </a:bodyPr>
          <a:lstStyle/>
          <a:p>
            <a:pPr algn="ctr"/>
            <a:r>
              <a:rPr lang="en-US" sz="8000" b="1" i="1" dirty="0" smtClean="0">
                <a:ln w="22225">
                  <a:solidFill>
                    <a:schemeClr val="accent2"/>
                  </a:solidFill>
                  <a:prstDash val="solid"/>
                </a:ln>
                <a:solidFill>
                  <a:srgbClr val="FF0000"/>
                </a:solidFill>
                <a:latin typeface="Andalus" panose="02020603050405020304" charset="0"/>
                <a:cs typeface="Andalus" panose="02020603050405020304" charset="0"/>
              </a:rPr>
              <a:t>Thank you !</a:t>
            </a:r>
            <a:endParaRPr lang="en-US" sz="8000" b="1" i="1" dirty="0">
              <a:ln w="22225">
                <a:solidFill>
                  <a:schemeClr val="accent2"/>
                </a:solidFill>
                <a:prstDash val="solid"/>
              </a:ln>
              <a:solidFill>
                <a:srgbClr val="FF0000"/>
              </a:solidFill>
              <a:latin typeface="Andalus" panose="02020603050405020304" charset="0"/>
              <a:cs typeface="Andalus" panose="02020603050405020304" charset="0"/>
            </a:endParaRPr>
          </a:p>
        </p:txBody>
      </p:sp>
      <p:sp>
        <p:nvSpPr>
          <p:cNvPr id="7" name="矩形 6"/>
          <p:cNvSpPr/>
          <p:nvPr/>
        </p:nvSpPr>
        <p:spPr>
          <a:xfrm>
            <a:off x="6004412" y="400622"/>
            <a:ext cx="2646878" cy="830997"/>
          </a:xfrm>
          <a:prstGeom prst="rect">
            <a:avLst/>
          </a:prstGeom>
        </p:spPr>
        <p:txBody>
          <a:bodyPr wrap="none">
            <a:spAutoFit/>
          </a:bodyPr>
          <a:lstStyle/>
          <a:p>
            <a:pPr lvl="0" algn="ctr"/>
            <a:r>
              <a:rPr lang="zh-TW" altLang="en-US" sz="4800" b="1" dirty="0" smtClean="0">
                <a:solidFill>
                  <a:schemeClr val="bg1"/>
                </a:solidFill>
              </a:rPr>
              <a:t>第一电阻</a:t>
            </a:r>
            <a:endParaRPr lang="en-US" altLang="zh-TW" sz="4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85866" y="2152027"/>
            <a:ext cx="9293811" cy="4462760"/>
          </a:xfrm>
          <a:prstGeom prst="rect">
            <a:avLst/>
          </a:prstGeom>
        </p:spPr>
        <p:txBody>
          <a:bodyPr wrap="square">
            <a:spAutoFit/>
          </a:bodyPr>
          <a:lstStyle/>
          <a:p>
            <a:pPr marL="342900" indent="-342900">
              <a:spcAft>
                <a:spcPts val="0"/>
              </a:spcAft>
              <a:buFont typeface="Arial" panose="020B0604020202020204" pitchFamily="34" charset="0"/>
              <a:buChar char="•"/>
            </a:pPr>
            <a:r>
              <a:rPr lang="zh-TW" altLang="en-US" sz="2400" kern="100" dirty="0" smtClean="0">
                <a:latin typeface="Calibri" panose="020F0502020204030204" pitchFamily="34" charset="0"/>
                <a:cs typeface="Times New Roman" panose="02020603050405020304" pitchFamily="18" charset="0"/>
              </a:rPr>
              <a:t>汽车产品可分为四大类 </a:t>
            </a:r>
            <a:r>
              <a:rPr lang="en-US" altLang="zh-TW" sz="2400" kern="100" dirty="0" smtClean="0">
                <a:latin typeface="Calibri" panose="020F0502020204030204" pitchFamily="34" charset="0"/>
                <a:cs typeface="Times New Roman" panose="02020603050405020304" pitchFamily="18" charset="0"/>
              </a:rPr>
              <a:t>:</a:t>
            </a:r>
            <a:r>
              <a:rPr lang="zh-TW" altLang="en-US" sz="2400" kern="100" dirty="0" smtClean="0">
                <a:latin typeface="Calibri" panose="020F0502020204030204" pitchFamily="34" charset="0"/>
                <a:cs typeface="Times New Roman" panose="02020603050405020304" pitchFamily="18" charset="0"/>
              </a:rPr>
              <a:t> </a:t>
            </a:r>
            <a:endParaRPr lang="en-US" altLang="zh-TW" sz="2400" kern="100" dirty="0" smtClean="0">
              <a:latin typeface="Calibri" panose="020F0502020204030204" pitchFamily="34" charset="0"/>
              <a:cs typeface="Times New Roman" panose="02020603050405020304" pitchFamily="18" charset="0"/>
            </a:endParaRPr>
          </a:p>
          <a:p>
            <a:pPr>
              <a:spcAft>
                <a:spcPts val="0"/>
              </a:spcAft>
            </a:pPr>
            <a:endParaRPr lang="en-US" altLang="zh-TW" sz="2400" kern="100" dirty="0" smtClean="0">
              <a:latin typeface="Calibri" panose="020F0502020204030204" pitchFamily="34" charset="0"/>
              <a:cs typeface="Times New Roman" panose="02020603050405020304" pitchFamily="18" charset="0"/>
            </a:endParaRPr>
          </a:p>
          <a:p>
            <a:pPr marL="914400" lvl="1" indent="-457200">
              <a:buFont typeface="+mj-lt"/>
              <a:buAutoNum type="arabicPeriod"/>
            </a:pPr>
            <a:r>
              <a:rPr lang="zh-TW" altLang="zh-TW" sz="2000" kern="100" dirty="0" smtClean="0">
                <a:latin typeface="Calibri" panose="020F0502020204030204" pitchFamily="34" charset="0"/>
                <a:cs typeface="Times New Roman" panose="02020603050405020304" pitchFamily="18" charset="0"/>
              </a:rPr>
              <a:t>动力总成系统</a:t>
            </a:r>
            <a:r>
              <a:rPr lang="zh-TW" altLang="en-US" sz="2000" kern="100" dirty="0" smtClean="0">
                <a:latin typeface="Calibri" panose="020F0502020204030204" pitchFamily="34" charset="0"/>
                <a:cs typeface="Times New Roman" panose="02020603050405020304" pitchFamily="18" charset="0"/>
              </a:rPr>
              <a:t> </a:t>
            </a:r>
            <a:r>
              <a:rPr lang="en-US" altLang="zh-TW" sz="2000" kern="100" dirty="0" smtClean="0">
                <a:latin typeface="Calibri" panose="020F0502020204030204" pitchFamily="34" charset="0"/>
                <a:cs typeface="Times New Roman" panose="02020603050405020304" pitchFamily="18" charset="0"/>
              </a:rPr>
              <a:t>:</a:t>
            </a:r>
            <a:r>
              <a:rPr lang="zh-TW" altLang="en-US" sz="2000" kern="100" dirty="0" smtClean="0">
                <a:latin typeface="Calibri" panose="020F0502020204030204" pitchFamily="34" charset="0"/>
                <a:cs typeface="Times New Roman" panose="02020603050405020304" pitchFamily="18" charset="0"/>
              </a:rPr>
              <a:t> </a:t>
            </a:r>
            <a:r>
              <a:rPr lang="zh-TW" altLang="zh-TW" sz="2000" dirty="0" smtClean="0">
                <a:solidFill>
                  <a:srgbClr val="0000CC"/>
                </a:solidFill>
              </a:rPr>
              <a:t>必须</a:t>
            </a:r>
            <a:r>
              <a:rPr lang="zh-TW" altLang="zh-TW" sz="2000" dirty="0" smtClean="0"/>
              <a:t>使用汽车级元器件</a:t>
            </a:r>
          </a:p>
          <a:p>
            <a:pPr marL="914400" lvl="1" indent="-457200">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914400" lvl="1" indent="-457200">
              <a:buFont typeface="+mj-lt"/>
              <a:buAutoNum type="arabicPeriod"/>
            </a:pPr>
            <a:r>
              <a:rPr lang="zh-TW" altLang="zh-TW" sz="2000" kern="100" dirty="0" smtClean="0">
                <a:latin typeface="Calibri" panose="020F0502020204030204" pitchFamily="34" charset="0"/>
                <a:cs typeface="Times New Roman" panose="02020603050405020304" pitchFamily="18" charset="0"/>
              </a:rPr>
              <a:t>舒适和信息娱乐系统</a:t>
            </a:r>
            <a:r>
              <a:rPr lang="zh-TW" altLang="en-US" sz="2000" kern="100" dirty="0" smtClean="0">
                <a:latin typeface="Calibri" panose="020F0502020204030204" pitchFamily="34" charset="0"/>
                <a:cs typeface="Times New Roman" panose="02020603050405020304" pitchFamily="18" charset="0"/>
              </a:rPr>
              <a:t> </a:t>
            </a:r>
            <a:r>
              <a:rPr lang="en-US" altLang="zh-TW" sz="2000" kern="100" dirty="0" smtClean="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 </a:t>
            </a:r>
            <a:r>
              <a:rPr lang="zh-TW" altLang="zh-TW" sz="2000" dirty="0" smtClean="0"/>
              <a:t>可以使用非汽车级元器件</a:t>
            </a:r>
            <a:endParaRPr lang="en-US" altLang="zh-TW" sz="2000" dirty="0" smtClean="0"/>
          </a:p>
          <a:p>
            <a:pPr marL="914400" lvl="1" indent="-457200">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914400" lvl="1" indent="-457200">
              <a:buFont typeface="+mj-lt"/>
              <a:buAutoNum type="arabicPeriod"/>
            </a:pPr>
            <a:r>
              <a:rPr lang="zh-TW" altLang="zh-TW" sz="2000" kern="100" dirty="0" smtClean="0">
                <a:latin typeface="Calibri" panose="020F0502020204030204" pitchFamily="34" charset="0"/>
                <a:cs typeface="Times New Roman" panose="02020603050405020304" pitchFamily="18" charset="0"/>
              </a:rPr>
              <a:t>安全电子系统 </a:t>
            </a:r>
            <a:r>
              <a:rPr lang="en-US" altLang="zh-TW" sz="2000" kern="100" dirty="0" smtClean="0">
                <a:latin typeface="Calibri" panose="020F0502020204030204" pitchFamily="34" charset="0"/>
                <a:cs typeface="Times New Roman" panose="02020603050405020304" pitchFamily="18" charset="0"/>
              </a:rPr>
              <a:t>:</a:t>
            </a:r>
            <a:r>
              <a:rPr lang="zh-TW" altLang="en-US" sz="2000" kern="100" dirty="0" smtClean="0">
                <a:latin typeface="Calibri" panose="020F0502020204030204" pitchFamily="34" charset="0"/>
                <a:cs typeface="Times New Roman" panose="02020603050405020304" pitchFamily="18" charset="0"/>
              </a:rPr>
              <a:t> </a:t>
            </a:r>
            <a:r>
              <a:rPr lang="zh-TW" altLang="zh-TW" sz="2000" dirty="0" smtClean="0">
                <a:solidFill>
                  <a:srgbClr val="0000CC"/>
                </a:solidFill>
              </a:rPr>
              <a:t>必须</a:t>
            </a:r>
            <a:r>
              <a:rPr lang="zh-TW" altLang="zh-TW" sz="2000" dirty="0" smtClean="0"/>
              <a:t>使用汽车级元器件</a:t>
            </a:r>
          </a:p>
          <a:p>
            <a:pPr marL="914400" lvl="1" indent="-457200">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914400" lvl="1" indent="-457200">
              <a:buFont typeface="+mj-lt"/>
              <a:buAutoNum type="arabicPeriod"/>
            </a:pPr>
            <a:r>
              <a:rPr lang="zh-TW" altLang="zh-TW" sz="2000" kern="100" dirty="0" smtClean="0">
                <a:latin typeface="Calibri" panose="020F0502020204030204" pitchFamily="34" charset="0"/>
                <a:cs typeface="Times New Roman" panose="02020603050405020304" pitchFamily="18" charset="0"/>
              </a:rPr>
              <a:t>智能车身电子系统</a:t>
            </a:r>
            <a:r>
              <a:rPr lang="zh-TW" altLang="en-US" sz="2000" kern="100" dirty="0" smtClean="0">
                <a:latin typeface="Calibri" panose="020F0502020204030204" pitchFamily="34" charset="0"/>
                <a:cs typeface="Times New Roman" panose="02020603050405020304" pitchFamily="18" charset="0"/>
              </a:rPr>
              <a:t> </a:t>
            </a:r>
            <a:r>
              <a:rPr lang="en-US" altLang="zh-TW" sz="2000" kern="100" dirty="0" smtClean="0">
                <a:latin typeface="Calibri" panose="020F0502020204030204" pitchFamily="34" charset="0"/>
                <a:cs typeface="Times New Roman" panose="02020603050405020304" pitchFamily="18" charset="0"/>
              </a:rPr>
              <a:t>: </a:t>
            </a:r>
            <a:r>
              <a:rPr lang="zh-TW" altLang="en-US" sz="2000" kern="100" dirty="0" smtClean="0">
                <a:latin typeface="Calibri" panose="020F0502020204030204" pitchFamily="34" charset="0"/>
                <a:cs typeface="Times New Roman" panose="02020603050405020304" pitchFamily="18" charset="0"/>
              </a:rPr>
              <a:t>可以使用非汽车级元器件</a:t>
            </a:r>
          </a:p>
          <a:p>
            <a:pPr>
              <a:spcAft>
                <a:spcPts val="0"/>
              </a:spcAft>
            </a:pPr>
            <a:endParaRPr lang="en-US" altLang="zh-TW" sz="2400" kern="100" dirty="0" smtClean="0">
              <a:latin typeface="Calibri" panose="020F0502020204030204" pitchFamily="34" charset="0"/>
              <a:cs typeface="Times New Roman" panose="02020603050405020304" pitchFamily="18" charset="0"/>
            </a:endParaRPr>
          </a:p>
          <a:p>
            <a:pPr>
              <a:spcAft>
                <a:spcPts val="0"/>
              </a:spcAft>
            </a:pPr>
            <a:endParaRPr lang="en-US" altLang="zh-TW" sz="2400" kern="100" dirty="0">
              <a:latin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zh-TW" altLang="en-US" sz="2400" kern="100" dirty="0" smtClean="0">
                <a:latin typeface="Calibri" panose="020F0502020204030204" pitchFamily="34" charset="0"/>
                <a:cs typeface="Times New Roman" panose="02020603050405020304" pitchFamily="18" charset="0"/>
              </a:rPr>
              <a:t>第一电阻提供符合</a:t>
            </a:r>
            <a:r>
              <a:rPr lang="en-US" altLang="zh-TW" sz="2400" kern="100" dirty="0" smtClean="0">
                <a:latin typeface="Calibri" panose="020F0502020204030204" pitchFamily="34" charset="0"/>
                <a:cs typeface="Times New Roman" panose="02020603050405020304" pitchFamily="18" charset="0"/>
              </a:rPr>
              <a:t>AEC-Q200</a:t>
            </a:r>
            <a:r>
              <a:rPr lang="zh-TW" altLang="en-US" sz="2400" kern="100" dirty="0" smtClean="0">
                <a:latin typeface="Calibri" panose="020F0502020204030204" pitchFamily="34" charset="0"/>
                <a:cs typeface="Times New Roman" panose="02020603050405020304" pitchFamily="18" charset="0"/>
              </a:rPr>
              <a:t>规范的车规产品</a:t>
            </a:r>
            <a:endParaRPr lang="en-US" altLang="zh-TW" sz="2400" kern="100" dirty="0" smtClean="0">
              <a:latin typeface="Calibri" panose="020F0502020204030204" pitchFamily="34" charset="0"/>
              <a:cs typeface="Times New Roman" panose="02020603050405020304" pitchFamily="18" charset="0"/>
            </a:endParaRPr>
          </a:p>
          <a:p>
            <a:pPr>
              <a:spcAft>
                <a:spcPts val="0"/>
              </a:spcAft>
            </a:pPr>
            <a:r>
              <a:rPr lang="en-US" altLang="zh-TW" sz="2400" kern="100" dirty="0">
                <a:latin typeface="Calibri" panose="020F0502020204030204" pitchFamily="34" charset="0"/>
                <a:cs typeface="Times New Roman" panose="02020603050405020304" pitchFamily="18" charset="0"/>
              </a:rPr>
              <a:t> </a:t>
            </a:r>
            <a:r>
              <a:rPr lang="en-US" altLang="zh-TW" sz="2400" kern="100" dirty="0" smtClean="0">
                <a:latin typeface="Calibri" panose="020F0502020204030204" pitchFamily="34" charset="0"/>
                <a:cs typeface="Times New Roman" panose="02020603050405020304" pitchFamily="18" charset="0"/>
              </a:rPr>
              <a:t>    </a:t>
            </a:r>
            <a:r>
              <a:rPr lang="zh-TW" altLang="en-US" sz="2400" kern="100" dirty="0" smtClean="0">
                <a:latin typeface="Calibri" panose="020F0502020204030204" pitchFamily="34" charset="0"/>
                <a:cs typeface="Times New Roman" panose="02020603050405020304" pitchFamily="18" charset="0"/>
              </a:rPr>
              <a:t>或依客户需求导向 ； 当客户有特殊需求时，依照客户制定规格</a:t>
            </a:r>
            <a:endParaRPr lang="zh-TW" altLang="zh-TW" sz="2400" kern="100" dirty="0">
              <a:latin typeface="Calibri" panose="020F0502020204030204" pitchFamily="34" charset="0"/>
              <a:cs typeface="Times New Roman" panose="02020603050405020304" pitchFamily="18" charset="0"/>
            </a:endParaRPr>
          </a:p>
        </p:txBody>
      </p:sp>
      <p:sp>
        <p:nvSpPr>
          <p:cNvPr id="3" name="矩形 2"/>
          <p:cNvSpPr/>
          <p:nvPr/>
        </p:nvSpPr>
        <p:spPr>
          <a:xfrm>
            <a:off x="5388859" y="400622"/>
            <a:ext cx="3877986" cy="830997"/>
          </a:xfrm>
          <a:prstGeom prst="rect">
            <a:avLst/>
          </a:prstGeom>
        </p:spPr>
        <p:txBody>
          <a:bodyPr wrap="none">
            <a:spAutoFit/>
          </a:bodyPr>
          <a:lstStyle/>
          <a:p>
            <a:pPr lvl="0" algn="ctr"/>
            <a:r>
              <a:rPr lang="zh-TW" altLang="en-US" sz="4800" b="1" dirty="0" smtClean="0">
                <a:solidFill>
                  <a:schemeClr val="bg1"/>
                </a:solidFill>
              </a:rPr>
              <a:t>汽车产品分类</a:t>
            </a:r>
            <a:endParaRPr lang="en-US" altLang="zh-TW" sz="4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787854" y="2127906"/>
            <a:ext cx="9362368" cy="452431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smtClean="0"/>
              <a:t>工厂</a:t>
            </a:r>
            <a:endParaRPr lang="en-US" altLang="zh-TW" sz="2400" dirty="0" smtClean="0"/>
          </a:p>
          <a:p>
            <a:pPr lvl="1"/>
            <a:r>
              <a:rPr lang="en-US" altLang="zh-TW" sz="2400" dirty="0" smtClean="0"/>
              <a:t>ISO/TS16949</a:t>
            </a:r>
            <a:r>
              <a:rPr lang="zh-TW" altLang="en-US" sz="2400" dirty="0" smtClean="0"/>
              <a:t>认证</a:t>
            </a:r>
            <a:r>
              <a:rPr lang="en-US" altLang="zh-TW" sz="2400" dirty="0" smtClean="0"/>
              <a:t> </a:t>
            </a:r>
            <a:r>
              <a:rPr lang="zh-TW" altLang="zh-TW" sz="2400" dirty="0" smtClean="0"/>
              <a:t>（以产品类别及工厂进行认证）</a:t>
            </a:r>
            <a:endParaRPr lang="en-US" altLang="zh-TW" sz="2400" dirty="0" smtClean="0"/>
          </a:p>
          <a:p>
            <a:pPr lvl="1"/>
            <a:endParaRPr lang="en-US" altLang="zh-TW" sz="2400" dirty="0" smtClean="0"/>
          </a:p>
          <a:p>
            <a:pPr marL="342900" indent="-342900">
              <a:buFont typeface="Arial" panose="020B0604020202020204" pitchFamily="34" charset="0"/>
              <a:buChar char="•"/>
            </a:pPr>
            <a:r>
              <a:rPr lang="zh-TW" altLang="en-US" sz="2400" dirty="0" smtClean="0"/>
              <a:t>产品</a:t>
            </a:r>
            <a:endParaRPr lang="en-US" altLang="zh-TW" sz="2400" dirty="0" smtClean="0"/>
          </a:p>
          <a:p>
            <a:pPr lvl="1"/>
            <a:r>
              <a:rPr lang="en-US" altLang="zh-TW" sz="2400" dirty="0" smtClean="0"/>
              <a:t>PPAP  (</a:t>
            </a:r>
            <a:r>
              <a:rPr lang="en-US" altLang="zh-TW" sz="2400" b="1" dirty="0"/>
              <a:t>Production part approval </a:t>
            </a:r>
            <a:r>
              <a:rPr lang="en-US" altLang="zh-TW" sz="2400" b="1" dirty="0" smtClean="0"/>
              <a:t>process</a:t>
            </a:r>
            <a:r>
              <a:rPr lang="zh-TW" altLang="en-US" sz="2400" b="1" dirty="0" smtClean="0"/>
              <a:t>，</a:t>
            </a:r>
            <a:r>
              <a:rPr lang="zh-TW" altLang="zh-TW" sz="2400" dirty="0" smtClean="0"/>
              <a:t>分</a:t>
            </a:r>
            <a:r>
              <a:rPr lang="en-US" altLang="zh-TW" sz="2400" dirty="0" smtClean="0"/>
              <a:t>5</a:t>
            </a:r>
            <a:r>
              <a:rPr lang="zh-TW" altLang="zh-TW" sz="2400" dirty="0" smtClean="0"/>
              <a:t>个</a:t>
            </a:r>
            <a:r>
              <a:rPr lang="en-US" altLang="zh-TW" sz="2400" dirty="0" smtClean="0"/>
              <a:t>level</a:t>
            </a:r>
            <a:r>
              <a:rPr lang="zh-TW" altLang="zh-TW" sz="2400" dirty="0" smtClean="0"/>
              <a:t>，根据客户要求</a:t>
            </a:r>
            <a:r>
              <a:rPr lang="zh-TW" altLang="en-US" sz="2400" dirty="0" smtClean="0"/>
              <a:t>来</a:t>
            </a:r>
            <a:r>
              <a:rPr lang="zh-TW" altLang="zh-TW" sz="2400" dirty="0" smtClean="0"/>
              <a:t>提</a:t>
            </a:r>
            <a:r>
              <a:rPr lang="zh-TW" altLang="en-US" sz="2400" dirty="0" smtClean="0"/>
              <a:t>交</a:t>
            </a:r>
            <a:r>
              <a:rPr lang="zh-TW" altLang="zh-TW" sz="2400" dirty="0" smtClean="0"/>
              <a:t>不同</a:t>
            </a:r>
            <a:r>
              <a:rPr lang="en-US" altLang="zh-TW" sz="2400" dirty="0" smtClean="0"/>
              <a:t>level</a:t>
            </a:r>
            <a:r>
              <a:rPr lang="zh-TW" altLang="zh-TW" sz="2400" dirty="0" smtClean="0"/>
              <a:t>的资料</a:t>
            </a:r>
            <a:r>
              <a:rPr lang="en-US" altLang="zh-TW" sz="2400" dirty="0" smtClean="0"/>
              <a:t>)</a:t>
            </a:r>
          </a:p>
          <a:p>
            <a:pPr lvl="1"/>
            <a:endParaRPr lang="en-US" altLang="zh-TW" sz="2400" dirty="0" smtClean="0"/>
          </a:p>
          <a:p>
            <a:pPr marL="342900" indent="-342900">
              <a:buFont typeface="Arial" panose="020B0604020202020204" pitchFamily="34" charset="0"/>
              <a:buChar char="•"/>
            </a:pPr>
            <a:r>
              <a:rPr lang="zh-TW" altLang="en-US" sz="2400" dirty="0" smtClean="0"/>
              <a:t>零件</a:t>
            </a:r>
            <a:endParaRPr lang="en-US" altLang="zh-TW" sz="2400" dirty="0" smtClean="0"/>
          </a:p>
          <a:p>
            <a:pPr lvl="1"/>
            <a:r>
              <a:rPr lang="en-US" altLang="zh-TW" sz="2400" dirty="0" smtClean="0"/>
              <a:t>AEC-Q100 &amp; AEC-Q200</a:t>
            </a:r>
            <a:r>
              <a:rPr lang="zh-TW" altLang="en-US" sz="2400" dirty="0" smtClean="0"/>
              <a:t> 都</a:t>
            </a:r>
            <a:r>
              <a:rPr lang="zh-TW" altLang="zh-TW" sz="2400" dirty="0" smtClean="0"/>
              <a:t>是</a:t>
            </a:r>
            <a:r>
              <a:rPr lang="zh-TW" altLang="en-US" sz="2400" dirty="0" smtClean="0"/>
              <a:t>一种</a:t>
            </a:r>
            <a:r>
              <a:rPr lang="zh-TW" altLang="zh-TW" sz="2400" dirty="0" smtClean="0"/>
              <a:t>可靠</a:t>
            </a:r>
            <a:r>
              <a:rPr lang="zh-TW" altLang="en-US" sz="2400" dirty="0" smtClean="0"/>
              <a:t>度</a:t>
            </a:r>
            <a:r>
              <a:rPr lang="zh-TW" altLang="zh-TW" sz="2400" dirty="0" smtClean="0"/>
              <a:t>信赖性要求</a:t>
            </a:r>
            <a:r>
              <a:rPr lang="zh-TW" altLang="en-US" sz="2400" dirty="0" smtClean="0"/>
              <a:t>而非认证</a:t>
            </a:r>
            <a:endParaRPr lang="zh-TW" altLang="zh-TW" sz="2400" dirty="0"/>
          </a:p>
          <a:p>
            <a:pPr lvl="1"/>
            <a:endParaRPr lang="en-US" altLang="zh-TW" sz="2400" dirty="0" smtClean="0"/>
          </a:p>
          <a:p>
            <a:pPr marL="342900" indent="-342900">
              <a:buFont typeface="Arial" panose="020B0604020202020204" pitchFamily="34" charset="0"/>
              <a:buChar char="•"/>
            </a:pPr>
            <a:r>
              <a:rPr lang="zh-TW" altLang="en-US" sz="2400" dirty="0" smtClean="0"/>
              <a:t>材料</a:t>
            </a:r>
            <a:endParaRPr lang="en-US" altLang="zh-TW" sz="2400" dirty="0" smtClean="0"/>
          </a:p>
          <a:p>
            <a:pPr lvl="1"/>
            <a:r>
              <a:rPr lang="en-US" altLang="zh-TW" sz="2400" dirty="0" smtClean="0"/>
              <a:t>IMDS</a:t>
            </a:r>
            <a:r>
              <a:rPr lang="zh-TW" altLang="en-US" sz="2400" dirty="0" smtClean="0"/>
              <a:t> </a:t>
            </a:r>
            <a:r>
              <a:rPr lang="en-US" altLang="zh-TW" sz="2400" dirty="0" smtClean="0"/>
              <a:t>(</a:t>
            </a:r>
            <a:r>
              <a:rPr lang="zh-TW" altLang="en-US" sz="2400" dirty="0" smtClean="0"/>
              <a:t>物质材料成分表</a:t>
            </a:r>
            <a:r>
              <a:rPr lang="en-US" altLang="zh-TW" sz="2400" dirty="0" smtClean="0"/>
              <a:t>)</a:t>
            </a:r>
            <a:endParaRPr lang="zh-TW" altLang="en-US" sz="2400" dirty="0"/>
          </a:p>
        </p:txBody>
      </p:sp>
      <p:sp>
        <p:nvSpPr>
          <p:cNvPr id="2" name="矩形 1"/>
          <p:cNvSpPr/>
          <p:nvPr/>
        </p:nvSpPr>
        <p:spPr>
          <a:xfrm>
            <a:off x="5386023" y="428700"/>
            <a:ext cx="6340197" cy="830997"/>
          </a:xfrm>
          <a:prstGeom prst="rect">
            <a:avLst/>
          </a:prstGeom>
        </p:spPr>
        <p:txBody>
          <a:bodyPr wrap="none">
            <a:spAutoFit/>
          </a:bodyPr>
          <a:lstStyle/>
          <a:p>
            <a:pPr lvl="0" algn="ctr"/>
            <a:r>
              <a:rPr lang="zh-TW" altLang="en-US" sz="4800" dirty="0" smtClean="0">
                <a:solidFill>
                  <a:schemeClr val="bg1"/>
                </a:solidFill>
              </a:rPr>
              <a:t>汽车产品相关标准制定</a:t>
            </a:r>
            <a:endParaRPr lang="en-US" altLang="zh-TW" sz="4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0506" y="2142383"/>
            <a:ext cx="3466531" cy="3539430"/>
          </a:xfrm>
          <a:prstGeom prst="rect">
            <a:avLst/>
          </a:prstGeom>
        </p:spPr>
        <p:txBody>
          <a:bodyPr wrap="square">
            <a:spAutoFit/>
          </a:bodyPr>
          <a:lstStyle/>
          <a:p>
            <a:pPr marL="342900" indent="-342900">
              <a:buFont typeface="Arial" panose="020B0604020202020204" pitchFamily="34" charset="0"/>
              <a:buChar char="•"/>
            </a:pPr>
            <a:r>
              <a:rPr lang="zh-TW" altLang="zh-TW" sz="2000" dirty="0" smtClean="0"/>
              <a:t>定义了被动元器件的测试规格，测试项目，测试条件。</a:t>
            </a:r>
            <a:endParaRPr lang="en-US" altLang="zh-TW" sz="2000" dirty="0" smtClean="0"/>
          </a:p>
          <a:p>
            <a:pPr marL="342900" indent="-342900">
              <a:buFont typeface="Arial" panose="020B0604020202020204" pitchFamily="34" charset="0"/>
              <a:buChar char="•"/>
            </a:pPr>
            <a:endParaRPr lang="en-US" altLang="zh-TW" sz="2000" dirty="0"/>
          </a:p>
          <a:p>
            <a:pPr marL="342900" indent="-342900">
              <a:buFont typeface="Arial" panose="020B0604020202020204" pitchFamily="34" charset="0"/>
              <a:buChar char="•"/>
            </a:pPr>
            <a:r>
              <a:rPr lang="en-US" altLang="zh-TW" sz="2000" dirty="0" smtClean="0"/>
              <a:t>AEC-Q100(</a:t>
            </a:r>
            <a:r>
              <a:rPr lang="zh-TW" altLang="en-US" sz="2000" dirty="0" smtClean="0"/>
              <a:t>主动组件</a:t>
            </a:r>
            <a:r>
              <a:rPr lang="en-US" altLang="zh-TW" sz="2000" dirty="0" smtClean="0"/>
              <a:t>)</a:t>
            </a:r>
            <a:r>
              <a:rPr lang="zh-TW" altLang="en-US" sz="2000" dirty="0" smtClean="0"/>
              <a:t>、 </a:t>
            </a:r>
            <a:r>
              <a:rPr lang="en-US" altLang="zh-TW" sz="2000" dirty="0" smtClean="0"/>
              <a:t>AEC-Q200(</a:t>
            </a:r>
            <a:r>
              <a:rPr lang="zh-TW" altLang="en-US" sz="2000" dirty="0" smtClean="0"/>
              <a:t>被动组件</a:t>
            </a:r>
            <a:r>
              <a:rPr lang="en-US" altLang="zh-TW" sz="2000" dirty="0" smtClean="0"/>
              <a:t>)</a:t>
            </a:r>
          </a:p>
          <a:p>
            <a:pPr marL="342900" indent="-342900">
              <a:buFont typeface="Arial" panose="020B0604020202020204" pitchFamily="34" charset="0"/>
              <a:buChar char="•"/>
            </a:pPr>
            <a:endParaRPr lang="en-US" altLang="zh-TW" sz="2000" dirty="0"/>
          </a:p>
          <a:p>
            <a:pPr marL="342900" indent="-342900">
              <a:buFont typeface="Arial" panose="020B0604020202020204" pitchFamily="34" charset="0"/>
              <a:buChar char="•"/>
            </a:pPr>
            <a:r>
              <a:rPr lang="zh-TW" altLang="en-US" sz="2000" dirty="0" smtClean="0"/>
              <a:t>第一电阻也</a:t>
            </a:r>
            <a:r>
              <a:rPr lang="zh-TW" altLang="zh-TW" sz="2000" dirty="0" smtClean="0"/>
              <a:t>可以根据客户需要的</a:t>
            </a:r>
            <a:r>
              <a:rPr lang="zh-TW" altLang="en-US" sz="2000" dirty="0" smtClean="0"/>
              <a:t>条件来</a:t>
            </a:r>
            <a:r>
              <a:rPr lang="zh-TW" altLang="zh-TW" sz="2000" dirty="0" smtClean="0"/>
              <a:t>提供测试结果</a:t>
            </a:r>
            <a:endParaRPr lang="zh-TW" altLang="zh-TW" sz="2000" dirty="0"/>
          </a:p>
          <a:p>
            <a:endParaRPr lang="en-US" altLang="zh-TW" sz="2400" dirty="0" smtClean="0"/>
          </a:p>
        </p:txBody>
      </p:sp>
      <p:pic>
        <p:nvPicPr>
          <p:cNvPr id="3" name="圖片 2"/>
          <p:cNvPicPr>
            <a:picLocks noChangeAspect="1"/>
          </p:cNvPicPr>
          <p:nvPr/>
        </p:nvPicPr>
        <p:blipFill>
          <a:blip r:embed="rId2"/>
          <a:stretch>
            <a:fillRect/>
          </a:stretch>
        </p:blipFill>
        <p:spPr>
          <a:xfrm>
            <a:off x="4535610" y="1861733"/>
            <a:ext cx="7588150" cy="4996267"/>
          </a:xfrm>
          <a:prstGeom prst="rect">
            <a:avLst/>
          </a:prstGeom>
        </p:spPr>
      </p:pic>
      <p:sp>
        <p:nvSpPr>
          <p:cNvPr id="7" name="文字方塊 6"/>
          <p:cNvSpPr txBox="1"/>
          <p:nvPr/>
        </p:nvSpPr>
        <p:spPr>
          <a:xfrm>
            <a:off x="1078173" y="6555066"/>
            <a:ext cx="3471085" cy="276999"/>
          </a:xfrm>
          <a:prstGeom prst="rect">
            <a:avLst/>
          </a:prstGeom>
          <a:noFill/>
        </p:spPr>
        <p:txBody>
          <a:bodyPr wrap="square" rtlCol="0">
            <a:spAutoFit/>
          </a:bodyPr>
          <a:lstStyle/>
          <a:p>
            <a:r>
              <a:rPr lang="en-US" altLang="zh-TW" sz="1200" dirty="0" smtClean="0">
                <a:latin typeface="PMingLiU" panose="02020500000000000000" pitchFamily="18" charset="-120"/>
                <a:ea typeface="PMingLiU" panose="02020500000000000000" pitchFamily="18" charset="-120"/>
              </a:rPr>
              <a:t>※</a:t>
            </a:r>
            <a:r>
              <a:rPr lang="zh-TW" altLang="en-US" sz="1200" dirty="0" smtClean="0"/>
              <a:t>因版面限制，未能逐一列出，请洽业务人员</a:t>
            </a:r>
            <a:endParaRPr lang="zh-TW" altLang="en-US" sz="1200" dirty="0"/>
          </a:p>
        </p:txBody>
      </p:sp>
      <p:sp>
        <p:nvSpPr>
          <p:cNvPr id="2" name="矩形 1"/>
          <p:cNvSpPr/>
          <p:nvPr/>
        </p:nvSpPr>
        <p:spPr>
          <a:xfrm>
            <a:off x="5388929" y="442346"/>
            <a:ext cx="2703753" cy="830997"/>
          </a:xfrm>
          <a:prstGeom prst="rect">
            <a:avLst/>
          </a:prstGeom>
        </p:spPr>
        <p:txBody>
          <a:bodyPr wrap="none">
            <a:spAutoFit/>
          </a:bodyPr>
          <a:lstStyle/>
          <a:p>
            <a:pPr lvl="0" algn="ctr"/>
            <a:r>
              <a:rPr lang="en-US" altLang="zh-TW" sz="4800" dirty="0">
                <a:solidFill>
                  <a:schemeClr val="bg1"/>
                </a:solidFill>
              </a:rPr>
              <a:t>AEC-Q200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2410" y="2145056"/>
            <a:ext cx="9071208" cy="4154984"/>
          </a:xfrm>
          <a:prstGeom prst="rect">
            <a:avLst/>
          </a:prstGeom>
        </p:spPr>
        <p:txBody>
          <a:bodyPr wrap="square">
            <a:spAutoFit/>
          </a:bodyPr>
          <a:lstStyle/>
          <a:p>
            <a:pPr marL="342900" indent="-342900">
              <a:buFont typeface="Arial" panose="020B0604020202020204" pitchFamily="34" charset="0"/>
              <a:buChar char="•"/>
            </a:pPr>
            <a:r>
              <a:rPr lang="zh-TW" altLang="en-US" sz="2400" dirty="0" smtClean="0"/>
              <a:t>汽车零件供货商与汽车部品制造商共同参与零件设计与制造的所有流程，并且将这些流程制定成标准化作业</a:t>
            </a:r>
            <a:endParaRPr lang="en-US" altLang="zh-TW" sz="2400" dirty="0" smtClean="0"/>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zh-TW" altLang="en-US" sz="2400" dirty="0" smtClean="0"/>
              <a:t>依照汽车部品制造商提出的要求，分为五个等级</a:t>
            </a:r>
            <a:endParaRPr lang="en-US" altLang="zh-TW" sz="2400" dirty="0" smtClean="0"/>
          </a:p>
          <a:p>
            <a:pPr marL="914400" lvl="1" indent="-457200">
              <a:buFont typeface="+mj-lt"/>
              <a:buAutoNum type="arabicPeriod"/>
            </a:pPr>
            <a:r>
              <a:rPr lang="zh-TW" altLang="en-US" sz="2400" dirty="0" smtClean="0"/>
              <a:t>提交零件出货保证书</a:t>
            </a:r>
            <a:endParaRPr lang="en-US" altLang="zh-TW" sz="2400" dirty="0" smtClean="0"/>
          </a:p>
          <a:p>
            <a:pPr marL="914400" lvl="1" indent="-457200">
              <a:buFont typeface="+mj-lt"/>
              <a:buAutoNum type="arabicPeriod"/>
            </a:pPr>
            <a:r>
              <a:rPr lang="zh-TW" altLang="en-US" sz="2400" dirty="0" smtClean="0"/>
              <a:t>提交零件出货保证书</a:t>
            </a:r>
            <a:r>
              <a:rPr lang="en-US" altLang="zh-TW" sz="2400" dirty="0" smtClean="0"/>
              <a:t>+</a:t>
            </a:r>
            <a:r>
              <a:rPr lang="zh-TW" altLang="en-US" sz="2400" dirty="0" smtClean="0"/>
              <a:t>样品</a:t>
            </a:r>
            <a:r>
              <a:rPr lang="en-US" altLang="zh-TW" sz="2400" dirty="0" smtClean="0"/>
              <a:t>+</a:t>
            </a:r>
            <a:r>
              <a:rPr lang="zh-TW" altLang="en-US" sz="2400" dirty="0" smtClean="0"/>
              <a:t>部分的支持数据</a:t>
            </a:r>
            <a:endParaRPr lang="en-US" altLang="zh-TW" sz="2400" dirty="0" smtClean="0"/>
          </a:p>
          <a:p>
            <a:pPr marL="914400" lvl="1" indent="-457200">
              <a:buFont typeface="+mj-lt"/>
              <a:buAutoNum type="arabicPeriod"/>
            </a:pPr>
            <a:r>
              <a:rPr lang="zh-TW" altLang="en-US" sz="2400" dirty="0" smtClean="0"/>
              <a:t>提交零件出货保证书</a:t>
            </a:r>
            <a:r>
              <a:rPr lang="en-US" altLang="zh-TW" sz="2400" dirty="0" smtClean="0"/>
              <a:t>+</a:t>
            </a:r>
            <a:r>
              <a:rPr lang="zh-TW" altLang="en-US" sz="2400" dirty="0" smtClean="0"/>
              <a:t>样品</a:t>
            </a:r>
            <a:r>
              <a:rPr lang="en-US" altLang="zh-TW" sz="2400" dirty="0" smtClean="0"/>
              <a:t>+</a:t>
            </a:r>
            <a:r>
              <a:rPr lang="zh-TW" altLang="en-US" sz="2400" dirty="0" smtClean="0"/>
              <a:t>全部的支持数据</a:t>
            </a:r>
            <a:endParaRPr lang="en-US" altLang="zh-TW" sz="2400" dirty="0" smtClean="0"/>
          </a:p>
          <a:p>
            <a:pPr marL="914400" lvl="1" indent="-457200">
              <a:buFont typeface="+mj-lt"/>
              <a:buAutoNum type="arabicPeriod"/>
            </a:pPr>
            <a:r>
              <a:rPr lang="zh-TW" altLang="en-US" sz="2400" dirty="0" smtClean="0"/>
              <a:t>提交零件出货保证书</a:t>
            </a:r>
            <a:r>
              <a:rPr lang="en-US" altLang="zh-TW" sz="2400" dirty="0" smtClean="0"/>
              <a:t>+</a:t>
            </a:r>
            <a:r>
              <a:rPr lang="zh-TW" altLang="en-US" sz="2400" dirty="0" smtClean="0"/>
              <a:t>指定的其它要求</a:t>
            </a:r>
            <a:endParaRPr lang="en-US" altLang="zh-TW" sz="2400" dirty="0" smtClean="0"/>
          </a:p>
          <a:p>
            <a:pPr marL="914400" lvl="1" indent="-457200">
              <a:buFont typeface="+mj-lt"/>
              <a:buAutoNum type="arabicPeriod"/>
            </a:pPr>
            <a:r>
              <a:rPr lang="zh-TW" altLang="en-US" sz="2400" dirty="0" smtClean="0"/>
              <a:t>提交零件出货保证书</a:t>
            </a:r>
            <a:r>
              <a:rPr lang="en-US" altLang="zh-TW" sz="2400" dirty="0" smtClean="0"/>
              <a:t>+</a:t>
            </a:r>
            <a:r>
              <a:rPr lang="zh-TW" altLang="en-US" sz="2400" dirty="0" smtClean="0"/>
              <a:t>样品</a:t>
            </a:r>
            <a:r>
              <a:rPr lang="en-US" altLang="zh-TW" sz="2400" dirty="0" smtClean="0"/>
              <a:t>+</a:t>
            </a:r>
            <a:r>
              <a:rPr lang="zh-TW" altLang="en-US" sz="2400" dirty="0" smtClean="0"/>
              <a:t>全部的支持数据</a:t>
            </a:r>
            <a:r>
              <a:rPr lang="en-US" altLang="zh-TW" sz="2400" dirty="0" smtClean="0"/>
              <a:t>+</a:t>
            </a:r>
            <a:r>
              <a:rPr lang="zh-TW" altLang="en-US" sz="2400" dirty="0" smtClean="0"/>
              <a:t>工厂审查</a:t>
            </a:r>
            <a:endParaRPr lang="en-US" altLang="zh-TW" sz="2400" dirty="0" smtClean="0"/>
          </a:p>
          <a:p>
            <a:pPr marL="342900" indent="-342900">
              <a:buFont typeface="Arial" panose="020B0604020202020204" pitchFamily="34" charset="0"/>
              <a:buChar char="•"/>
            </a:pPr>
            <a:endParaRPr lang="en-US" altLang="zh-TW" sz="2400" dirty="0" smtClean="0"/>
          </a:p>
          <a:p>
            <a:pPr marL="342900" indent="-342900">
              <a:buFont typeface="Arial" panose="020B0604020202020204" pitchFamily="34" charset="0"/>
              <a:buChar char="•"/>
            </a:pPr>
            <a:r>
              <a:rPr lang="zh-TW" altLang="en-US" sz="2400" dirty="0" smtClean="0"/>
              <a:t>详见下页</a:t>
            </a:r>
            <a:r>
              <a:rPr lang="en-US" altLang="zh-TW" sz="2400" dirty="0" smtClean="0"/>
              <a:t>”</a:t>
            </a:r>
            <a:r>
              <a:rPr lang="zh-TW" altLang="en-US" sz="2400" dirty="0" smtClean="0"/>
              <a:t>自己保留与提交客户</a:t>
            </a:r>
            <a:r>
              <a:rPr lang="en-US" altLang="zh-TW" sz="2400" dirty="0" smtClean="0"/>
              <a:t>”</a:t>
            </a:r>
            <a:r>
              <a:rPr lang="zh-TW" altLang="en-US" sz="2400" dirty="0" smtClean="0"/>
              <a:t>内容详细清单</a:t>
            </a:r>
            <a:endParaRPr lang="en-US" altLang="zh-TW" sz="2400" dirty="0" smtClean="0"/>
          </a:p>
        </p:txBody>
      </p:sp>
      <p:sp>
        <p:nvSpPr>
          <p:cNvPr id="8" name="書卷 (水平) 7"/>
          <p:cNvSpPr/>
          <p:nvPr/>
        </p:nvSpPr>
        <p:spPr>
          <a:xfrm>
            <a:off x="9234150" y="2768953"/>
            <a:ext cx="2434107" cy="1123424"/>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第一电阻满足客户需求</a:t>
            </a:r>
            <a:r>
              <a:rPr lang="en-US" altLang="zh-TW"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PPAP</a:t>
            </a:r>
            <a:endParaRPr lang="zh-TW" alt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2" name="矩形 1"/>
          <p:cNvSpPr/>
          <p:nvPr/>
        </p:nvSpPr>
        <p:spPr>
          <a:xfrm>
            <a:off x="5389345" y="429294"/>
            <a:ext cx="1447320" cy="830997"/>
          </a:xfrm>
          <a:prstGeom prst="rect">
            <a:avLst/>
          </a:prstGeom>
        </p:spPr>
        <p:txBody>
          <a:bodyPr wrap="none">
            <a:spAutoFit/>
          </a:bodyPr>
          <a:lstStyle/>
          <a:p>
            <a:pPr lvl="0" algn="ctr"/>
            <a:r>
              <a:rPr lang="en-US" altLang="zh-TW" sz="4800" dirty="0">
                <a:solidFill>
                  <a:schemeClr val="bg1"/>
                </a:solidFill>
              </a:rPr>
              <a:t>PPAP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3959994" y="4822"/>
            <a:ext cx="8220075" cy="1847850"/>
          </a:xfrm>
          <a:prstGeom prst="rect">
            <a:avLst/>
          </a:prstGeom>
        </p:spPr>
      </p:pic>
      <p:pic>
        <p:nvPicPr>
          <p:cNvPr id="5" name="圖片 4"/>
          <p:cNvPicPr>
            <a:picLocks noChangeAspect="1"/>
          </p:cNvPicPr>
          <p:nvPr/>
        </p:nvPicPr>
        <p:blipFill>
          <a:blip r:embed="rId3"/>
          <a:stretch>
            <a:fillRect/>
          </a:stretch>
        </p:blipFill>
        <p:spPr>
          <a:xfrm>
            <a:off x="4597679" y="968986"/>
            <a:ext cx="7555091" cy="5889011"/>
          </a:xfrm>
          <a:prstGeom prst="rect">
            <a:avLst/>
          </a:prstGeom>
        </p:spPr>
      </p:pic>
      <p:sp>
        <p:nvSpPr>
          <p:cNvPr id="7" name="矩形 6"/>
          <p:cNvSpPr/>
          <p:nvPr/>
        </p:nvSpPr>
        <p:spPr>
          <a:xfrm>
            <a:off x="648121" y="2145950"/>
            <a:ext cx="3284574" cy="4247317"/>
          </a:xfrm>
          <a:prstGeom prst="rect">
            <a:avLst/>
          </a:prstGeom>
        </p:spPr>
        <p:txBody>
          <a:bodyPr wrap="square">
            <a:spAutoFit/>
          </a:bodyPr>
          <a:lstStyle/>
          <a:p>
            <a:r>
              <a:rPr lang="en-US" altLang="zh-TW" dirty="0" smtClean="0"/>
              <a:t>S= The organization shall submit to the customer and retain a copy of records or documentation items at appropriate locations.</a:t>
            </a:r>
          </a:p>
          <a:p>
            <a:endParaRPr lang="en-US" altLang="zh-TW" dirty="0" smtClean="0"/>
          </a:p>
          <a:p>
            <a:r>
              <a:rPr lang="en-US" altLang="zh-TW" dirty="0" smtClean="0"/>
              <a:t> R= The organization shall retain at appropriate locations and make available to the customer upon request.</a:t>
            </a:r>
          </a:p>
          <a:p>
            <a:endParaRPr lang="en-US" altLang="zh-TW" dirty="0"/>
          </a:p>
          <a:p>
            <a:r>
              <a:rPr lang="en-US" altLang="zh-TW" dirty="0" smtClean="0"/>
              <a:t> *= The organization shall retain at appropriate locations and submit to the customer upon request.</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39226" y="371478"/>
            <a:ext cx="6253635" cy="830997"/>
          </a:xfrm>
          <a:prstGeom prst="rect">
            <a:avLst/>
          </a:prstGeom>
        </p:spPr>
        <p:txBody>
          <a:bodyPr wrap="none">
            <a:spAutoFit/>
          </a:bodyPr>
          <a:lstStyle/>
          <a:p>
            <a:pPr lvl="0" algn="ctr"/>
            <a:r>
              <a:rPr lang="en-US" altLang="zh-TW" sz="4800" b="1" dirty="0" smtClean="0">
                <a:solidFill>
                  <a:schemeClr val="bg1"/>
                </a:solidFill>
              </a:rPr>
              <a:t> PULSE 5A/5B</a:t>
            </a:r>
            <a:r>
              <a:rPr lang="zh-TW" altLang="en-US" sz="4800" b="1" dirty="0" smtClean="0">
                <a:solidFill>
                  <a:schemeClr val="bg1"/>
                </a:solidFill>
              </a:rPr>
              <a:t>如何發生</a:t>
            </a:r>
            <a:r>
              <a:rPr lang="en-US" altLang="zh-TW" sz="4800" b="1" dirty="0" smtClean="0">
                <a:solidFill>
                  <a:schemeClr val="bg1"/>
                </a:solidFill>
              </a:rPr>
              <a:t> </a:t>
            </a:r>
            <a:endParaRPr lang="en-US" altLang="zh-TW" sz="4800" dirty="0">
              <a:solidFill>
                <a:schemeClr val="bg1"/>
              </a:solidFill>
            </a:endParaRPr>
          </a:p>
        </p:txBody>
      </p:sp>
      <p:sp>
        <p:nvSpPr>
          <p:cNvPr id="4" name="矩形 3"/>
          <p:cNvSpPr/>
          <p:nvPr/>
        </p:nvSpPr>
        <p:spPr>
          <a:xfrm>
            <a:off x="2382982" y="6383426"/>
            <a:ext cx="7966540" cy="830997"/>
          </a:xfrm>
          <a:prstGeom prst="rect">
            <a:avLst/>
          </a:prstGeom>
        </p:spPr>
        <p:txBody>
          <a:bodyPr wrap="square">
            <a:spAutoFit/>
          </a:bodyPr>
          <a:lstStyle/>
          <a:p>
            <a:r>
              <a:rPr lang="zh-TW" altLang="en-US" sz="2400" b="1" dirty="0" smtClean="0">
                <a:solidFill>
                  <a:srgbClr val="363636"/>
                </a:solidFill>
                <a:latin typeface="+mj-ea"/>
                <a:ea typeface="+mj-ea"/>
              </a:rPr>
              <a:t>正在充电的电瓶瞬间</a:t>
            </a:r>
            <a:r>
              <a:rPr lang="zh-TW" altLang="en-US" sz="2400" b="1" dirty="0" smtClean="0">
                <a:solidFill>
                  <a:srgbClr val="FF0000"/>
                </a:solidFill>
                <a:latin typeface="+mj-ea"/>
                <a:ea typeface="+mj-ea"/>
              </a:rPr>
              <a:t>脱离</a:t>
            </a:r>
            <a:r>
              <a:rPr lang="zh-TW" altLang="en-US" sz="2400" b="1" dirty="0" smtClean="0">
                <a:solidFill>
                  <a:srgbClr val="363636"/>
                </a:solidFill>
                <a:latin typeface="+mj-ea"/>
                <a:ea typeface="+mj-ea"/>
              </a:rPr>
              <a:t>交流发电机，同时交流发电</a:t>
            </a:r>
          </a:p>
          <a:p>
            <a:r>
              <a:rPr lang="zh-TW" altLang="en-US" sz="2400" b="1" dirty="0" smtClean="0">
                <a:solidFill>
                  <a:srgbClr val="363636"/>
                </a:solidFill>
                <a:latin typeface="+mj-ea"/>
                <a:ea typeface="+mj-ea"/>
              </a:rPr>
              <a:t>机仍然供应其他负载的瞬间所产生的瞬时现象</a:t>
            </a:r>
            <a:r>
              <a:rPr lang="en-US" altLang="zh-TW" sz="2400" b="1" dirty="0" smtClean="0">
                <a:solidFill>
                  <a:srgbClr val="363636"/>
                </a:solidFill>
                <a:latin typeface="+mj-ea"/>
                <a:ea typeface="+mj-ea"/>
              </a:rPr>
              <a:t>!</a:t>
            </a:r>
            <a:endParaRPr lang="zh-TW" altLang="en-US" sz="2400" dirty="0">
              <a:latin typeface="+mj-ea"/>
              <a:ea typeface="+mj-ea"/>
            </a:endParaRPr>
          </a:p>
        </p:txBody>
      </p:sp>
      <p:pic>
        <p:nvPicPr>
          <p:cNvPr id="7" name="圖片 6"/>
          <p:cNvPicPr>
            <a:picLocks noChangeAspect="1"/>
          </p:cNvPicPr>
          <p:nvPr/>
        </p:nvPicPr>
        <p:blipFill>
          <a:blip r:embed="rId2"/>
          <a:stretch>
            <a:fillRect/>
          </a:stretch>
        </p:blipFill>
        <p:spPr>
          <a:xfrm>
            <a:off x="1258784" y="1889781"/>
            <a:ext cx="9512134" cy="42362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05601" y="430853"/>
            <a:ext cx="5724644" cy="830997"/>
          </a:xfrm>
          <a:prstGeom prst="rect">
            <a:avLst/>
          </a:prstGeom>
        </p:spPr>
        <p:txBody>
          <a:bodyPr wrap="none">
            <a:spAutoFit/>
          </a:bodyPr>
          <a:lstStyle/>
          <a:p>
            <a:pPr lvl="0" algn="ctr"/>
            <a:r>
              <a:rPr lang="zh-TW" altLang="en-US" sz="4800" b="1" dirty="0" smtClean="0">
                <a:solidFill>
                  <a:schemeClr val="bg1"/>
                </a:solidFill>
              </a:rPr>
              <a:t>抗突波电阻应用线</a:t>
            </a:r>
            <a:r>
              <a:rPr lang="zh-TW" altLang="en-US" sz="4800" b="1" dirty="0" smtClean="0">
                <a:solidFill>
                  <a:schemeClr val="bg1"/>
                </a:solidFill>
              </a:rPr>
              <a:t>路</a:t>
            </a:r>
            <a:endParaRPr lang="en-US" altLang="zh-TW" sz="4800" dirty="0">
              <a:solidFill>
                <a:schemeClr val="bg1"/>
              </a:solidFill>
            </a:endParaRPr>
          </a:p>
        </p:txBody>
      </p:sp>
      <p:pic>
        <p:nvPicPr>
          <p:cNvPr id="2" name="圖片 1"/>
          <p:cNvPicPr>
            <a:picLocks noChangeAspect="1"/>
          </p:cNvPicPr>
          <p:nvPr/>
        </p:nvPicPr>
        <p:blipFill>
          <a:blip r:embed="rId2"/>
          <a:stretch>
            <a:fillRect/>
          </a:stretch>
        </p:blipFill>
        <p:spPr>
          <a:xfrm>
            <a:off x="1478568" y="2061728"/>
            <a:ext cx="8760746" cy="2367769"/>
          </a:xfrm>
          <a:prstGeom prst="rect">
            <a:avLst/>
          </a:prstGeom>
        </p:spPr>
      </p:pic>
      <p:sp>
        <p:nvSpPr>
          <p:cNvPr id="8" name="矩形 7"/>
          <p:cNvSpPr/>
          <p:nvPr/>
        </p:nvSpPr>
        <p:spPr>
          <a:xfrm>
            <a:off x="1646711" y="4998153"/>
            <a:ext cx="6096000" cy="1754326"/>
          </a:xfrm>
          <a:prstGeom prst="rect">
            <a:avLst/>
          </a:prstGeom>
        </p:spPr>
        <p:txBody>
          <a:bodyPr>
            <a:spAutoFit/>
          </a:bodyPr>
          <a:lstStyle/>
          <a:p>
            <a:r>
              <a:rPr lang="zh-TW" altLang="en-US" b="1" dirty="0">
                <a:latin typeface="PMingLiU" panose="02020500000000000000" pitchFamily="18" charset="-120"/>
              </a:rPr>
              <a:t>※</a:t>
            </a:r>
            <a:r>
              <a:rPr lang="zh-TW" altLang="en-US" b="1" dirty="0" smtClean="0"/>
              <a:t>使用</a:t>
            </a:r>
            <a:r>
              <a:rPr lang="en-US" altLang="zh-TW" b="1" dirty="0"/>
              <a:t>SWM</a:t>
            </a:r>
            <a:r>
              <a:rPr lang="zh-TW" altLang="en-US" b="1" dirty="0"/>
              <a:t> 系列电阻于汽车应用之优势 </a:t>
            </a:r>
            <a:r>
              <a:rPr lang="en-US" altLang="zh-TW" b="1" dirty="0"/>
              <a:t>:</a:t>
            </a:r>
          </a:p>
          <a:p>
            <a:r>
              <a:rPr lang="zh-TW" altLang="en-US" dirty="0"/>
              <a:t>    </a:t>
            </a:r>
            <a:r>
              <a:rPr lang="en-US" altLang="zh-TW" dirty="0"/>
              <a:t>1.</a:t>
            </a:r>
            <a:r>
              <a:rPr lang="zh-TW" altLang="en-US" dirty="0"/>
              <a:t> 同时具有电阻与抗突波功能</a:t>
            </a:r>
            <a:endParaRPr lang="en-US" altLang="zh-TW" dirty="0"/>
          </a:p>
          <a:p>
            <a:r>
              <a:rPr lang="zh-TW" altLang="en-US" dirty="0"/>
              <a:t>    </a:t>
            </a:r>
            <a:r>
              <a:rPr lang="en-US" altLang="zh-TW" dirty="0"/>
              <a:t>2.</a:t>
            </a:r>
            <a:r>
              <a:rPr lang="zh-TW" altLang="en-US" dirty="0"/>
              <a:t> 圆柱型绕线电阻使用</a:t>
            </a:r>
            <a:r>
              <a:rPr lang="en-US" altLang="zh-TW" dirty="0"/>
              <a:t>MELF</a:t>
            </a:r>
            <a:r>
              <a:rPr lang="zh-TW" altLang="en-US" dirty="0"/>
              <a:t>包装，可用</a:t>
            </a:r>
            <a:r>
              <a:rPr lang="en-US" altLang="zh-TW" dirty="0"/>
              <a:t>SMT</a:t>
            </a:r>
            <a:r>
              <a:rPr lang="zh-TW" altLang="en-US" dirty="0"/>
              <a:t>打件</a:t>
            </a:r>
            <a:endParaRPr lang="en-US" altLang="zh-TW" dirty="0"/>
          </a:p>
          <a:p>
            <a:r>
              <a:rPr lang="zh-TW" altLang="en-US" dirty="0"/>
              <a:t>    </a:t>
            </a:r>
            <a:r>
              <a:rPr lang="en-US" altLang="zh-TW" dirty="0"/>
              <a:t>3.</a:t>
            </a:r>
            <a:r>
              <a:rPr lang="zh-TW" altLang="en-US" dirty="0"/>
              <a:t> 电阻本体外部使用</a:t>
            </a:r>
            <a:r>
              <a:rPr lang="en-US" altLang="zh-TW" dirty="0"/>
              <a:t>UL 94V-0</a:t>
            </a:r>
            <a:r>
              <a:rPr lang="zh-TW" altLang="en-US" dirty="0"/>
              <a:t>防火不燃漆</a:t>
            </a:r>
            <a:endParaRPr lang="en-US" altLang="zh-TW" dirty="0"/>
          </a:p>
          <a:p>
            <a:r>
              <a:rPr lang="zh-TW" altLang="en-US" dirty="0"/>
              <a:t>    </a:t>
            </a:r>
            <a:r>
              <a:rPr lang="en-US" altLang="zh-TW" dirty="0"/>
              <a:t>4.</a:t>
            </a:r>
            <a:r>
              <a:rPr lang="zh-TW" altLang="en-US" dirty="0"/>
              <a:t> 晶圆电阻</a:t>
            </a:r>
            <a:r>
              <a:rPr lang="en-US" altLang="zh-TW" dirty="0"/>
              <a:t>(MELF)</a:t>
            </a:r>
            <a:r>
              <a:rPr lang="zh-TW" altLang="en-US" dirty="0"/>
              <a:t>特性优于芯片电阻</a:t>
            </a:r>
            <a:r>
              <a:rPr lang="en-US" altLang="zh-TW" dirty="0"/>
              <a:t>(Chip)</a:t>
            </a:r>
            <a:r>
              <a:rPr lang="zh-TW" altLang="en-US" dirty="0"/>
              <a:t>，具抗震、</a:t>
            </a:r>
            <a:endParaRPr lang="en-US" altLang="zh-TW" dirty="0"/>
          </a:p>
          <a:p>
            <a:r>
              <a:rPr lang="zh-TW" altLang="en-US" dirty="0"/>
              <a:t>        不易扭曲变形，热阻低、散热快，耐热冲击等等优点</a:t>
            </a:r>
            <a:endParaRPr lang="en-US" altLang="zh-TW" dirty="0"/>
          </a:p>
        </p:txBody>
      </p:sp>
      <p:pic>
        <p:nvPicPr>
          <p:cNvPr id="9" name="圖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2711" y="4985988"/>
            <a:ext cx="2052494" cy="176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37128" y="442728"/>
            <a:ext cx="5109091" cy="830997"/>
          </a:xfrm>
          <a:prstGeom prst="rect">
            <a:avLst/>
          </a:prstGeom>
        </p:spPr>
        <p:txBody>
          <a:bodyPr wrap="none">
            <a:spAutoFit/>
          </a:bodyPr>
          <a:lstStyle/>
          <a:p>
            <a:pPr lvl="0" algn="ctr"/>
            <a:r>
              <a:rPr lang="zh-TW" altLang="en-US" sz="4800" b="1" dirty="0" smtClean="0">
                <a:solidFill>
                  <a:schemeClr val="bg1"/>
                </a:solidFill>
              </a:rPr>
              <a:t>对策组件选型建议</a:t>
            </a:r>
            <a:endParaRPr lang="en-US" altLang="zh-TW" sz="4800" dirty="0">
              <a:solidFill>
                <a:schemeClr val="bg1"/>
              </a:solidFill>
            </a:endParaRPr>
          </a:p>
        </p:txBody>
      </p:sp>
      <p:pic>
        <p:nvPicPr>
          <p:cNvPr id="2" name="圖片 1"/>
          <p:cNvPicPr>
            <a:picLocks noChangeAspect="1"/>
          </p:cNvPicPr>
          <p:nvPr/>
        </p:nvPicPr>
        <p:blipFill>
          <a:blip r:embed="rId2"/>
          <a:stretch>
            <a:fillRect/>
          </a:stretch>
        </p:blipFill>
        <p:spPr>
          <a:xfrm>
            <a:off x="1710046" y="2066674"/>
            <a:ext cx="8284029" cy="3106511"/>
          </a:xfrm>
          <a:prstGeom prst="rect">
            <a:avLst/>
          </a:prstGeom>
        </p:spPr>
      </p:pic>
      <p:sp>
        <p:nvSpPr>
          <p:cNvPr id="3" name="矩形 2"/>
          <p:cNvSpPr/>
          <p:nvPr/>
        </p:nvSpPr>
        <p:spPr>
          <a:xfrm>
            <a:off x="1563578" y="5330479"/>
            <a:ext cx="10572997" cy="1631216"/>
          </a:xfrm>
          <a:prstGeom prst="rect">
            <a:avLst/>
          </a:prstGeom>
        </p:spPr>
        <p:txBody>
          <a:bodyPr wrap="square">
            <a:spAutoFit/>
          </a:bodyPr>
          <a:lstStyle/>
          <a:p>
            <a:r>
              <a:rPr lang="zh-TW" altLang="en-US" dirty="0" smtClean="0">
                <a:solidFill>
                  <a:srgbClr val="FF6600"/>
                </a:solidFill>
                <a:latin typeface="Wingdings" panose="05000000000000000000" pitchFamily="2" charset="2"/>
                <a:ea typeface="Microsoft YaHei Bold" panose="020B0703020204020201" pitchFamily="34" charset="-122"/>
              </a:rPr>
              <a:t> </a:t>
            </a:r>
            <a:r>
              <a:rPr lang="en-US" altLang="zh-TW" sz="2000" b="1" dirty="0" smtClean="0">
                <a:solidFill>
                  <a:srgbClr val="363636"/>
                </a:solidFill>
                <a:latin typeface="+mn-ea"/>
              </a:rPr>
              <a:t>12V</a:t>
            </a:r>
            <a:r>
              <a:rPr lang="zh-TW" altLang="en-US" sz="2000" b="1" dirty="0">
                <a:solidFill>
                  <a:srgbClr val="363636"/>
                </a:solidFill>
                <a:latin typeface="+mn-ea"/>
              </a:rPr>
              <a:t>鉛酸蓄電池正常電壓範圍一般是</a:t>
            </a:r>
            <a:r>
              <a:rPr lang="en-US" altLang="zh-TW" sz="2000" b="1" dirty="0">
                <a:solidFill>
                  <a:srgbClr val="363636"/>
                </a:solidFill>
                <a:latin typeface="+mn-ea"/>
              </a:rPr>
              <a:t>10.5V</a:t>
            </a:r>
            <a:r>
              <a:rPr lang="zh-TW" altLang="en-US" sz="2000" b="1" dirty="0">
                <a:solidFill>
                  <a:srgbClr val="363636"/>
                </a:solidFill>
                <a:latin typeface="+mn-ea"/>
              </a:rPr>
              <a:t>～</a:t>
            </a:r>
            <a:r>
              <a:rPr lang="en-US" altLang="zh-TW" sz="2000" b="1" dirty="0">
                <a:solidFill>
                  <a:srgbClr val="363636"/>
                </a:solidFill>
                <a:latin typeface="+mn-ea"/>
              </a:rPr>
              <a:t>14.8V</a:t>
            </a:r>
            <a:r>
              <a:rPr lang="zh-TW" altLang="en-US" sz="2000" b="1" dirty="0">
                <a:solidFill>
                  <a:srgbClr val="363636"/>
                </a:solidFill>
                <a:latin typeface="+mn-ea"/>
              </a:rPr>
              <a:t>，不同品牌電池視酸</a:t>
            </a:r>
          </a:p>
          <a:p>
            <a:r>
              <a:rPr lang="zh-TW" altLang="en-US" sz="2000" b="1" dirty="0" smtClean="0">
                <a:solidFill>
                  <a:srgbClr val="363636"/>
                </a:solidFill>
                <a:latin typeface="+mn-ea"/>
              </a:rPr>
              <a:t>       液</a:t>
            </a:r>
            <a:r>
              <a:rPr lang="zh-TW" altLang="en-US" sz="2000" b="1" dirty="0">
                <a:solidFill>
                  <a:srgbClr val="363636"/>
                </a:solidFill>
                <a:latin typeface="+mn-ea"/>
              </a:rPr>
              <a:t>濃度不同和環境溫度不同，上下略有浮動，基於安全因素建議保護元件</a:t>
            </a:r>
          </a:p>
          <a:p>
            <a:r>
              <a:rPr lang="en-US" altLang="zh-TW" sz="2000" b="1" dirty="0" smtClean="0">
                <a:solidFill>
                  <a:srgbClr val="363636"/>
                </a:solidFill>
                <a:latin typeface="+mn-ea"/>
              </a:rPr>
              <a:t>       </a:t>
            </a:r>
            <a:r>
              <a:rPr lang="en-US" altLang="zh-TW" sz="2000" b="1" dirty="0" err="1" smtClean="0">
                <a:solidFill>
                  <a:srgbClr val="363636"/>
                </a:solidFill>
                <a:latin typeface="+mn-ea"/>
              </a:rPr>
              <a:t>Vdrm</a:t>
            </a:r>
            <a:r>
              <a:rPr lang="zh-TW" altLang="en-US" sz="2000" b="1" dirty="0">
                <a:solidFill>
                  <a:srgbClr val="363636"/>
                </a:solidFill>
                <a:latin typeface="+mn-ea"/>
              </a:rPr>
              <a:t>範圍為</a:t>
            </a:r>
            <a:r>
              <a:rPr lang="en-US" altLang="zh-TW" sz="2000" b="1" dirty="0" smtClean="0">
                <a:solidFill>
                  <a:srgbClr val="00B1F1"/>
                </a:solidFill>
                <a:latin typeface="+mn-ea"/>
              </a:rPr>
              <a:t>24V~28V</a:t>
            </a:r>
          </a:p>
          <a:p>
            <a:r>
              <a:rPr lang="zh-TW" altLang="en-US" sz="2000" dirty="0" smtClean="0">
                <a:solidFill>
                  <a:srgbClr val="FF6600"/>
                </a:solidFill>
                <a:latin typeface="Wingdings" panose="05000000000000000000" pitchFamily="2" charset="2"/>
                <a:ea typeface="Microsoft YaHei Bold" panose="020B0703020204020201" pitchFamily="34" charset="-122"/>
              </a:rPr>
              <a:t></a:t>
            </a:r>
            <a:r>
              <a:rPr lang="en-US" altLang="zh-TW" sz="2000" b="1" dirty="0" smtClean="0">
                <a:solidFill>
                  <a:srgbClr val="00B1F1"/>
                </a:solidFill>
                <a:latin typeface="+mn-ea"/>
              </a:rPr>
              <a:t>   </a:t>
            </a:r>
            <a:r>
              <a:rPr lang="en-US" altLang="zh-TW" sz="2000" b="1" dirty="0" smtClean="0">
                <a:solidFill>
                  <a:srgbClr val="363636"/>
                </a:solidFill>
                <a:latin typeface="+mn-ea"/>
              </a:rPr>
              <a:t>24V</a:t>
            </a:r>
            <a:r>
              <a:rPr lang="zh-TW" altLang="en-US" sz="2000" b="1" dirty="0">
                <a:solidFill>
                  <a:srgbClr val="363636"/>
                </a:solidFill>
                <a:latin typeface="+mn-ea"/>
              </a:rPr>
              <a:t>車用系統基於以上條件建議保護元件</a:t>
            </a:r>
            <a:r>
              <a:rPr lang="en-US" altLang="zh-TW" sz="2000" b="1" dirty="0" err="1">
                <a:solidFill>
                  <a:srgbClr val="363636"/>
                </a:solidFill>
                <a:latin typeface="+mn-ea"/>
              </a:rPr>
              <a:t>Vdrm</a:t>
            </a:r>
            <a:r>
              <a:rPr lang="zh-TW" altLang="en-US" sz="2000" b="1" dirty="0">
                <a:solidFill>
                  <a:srgbClr val="363636"/>
                </a:solidFill>
                <a:latin typeface="+mn-ea"/>
              </a:rPr>
              <a:t>範圍</a:t>
            </a:r>
            <a:r>
              <a:rPr lang="en-US" altLang="zh-TW" sz="2000" b="1" dirty="0">
                <a:solidFill>
                  <a:srgbClr val="00B1F1"/>
                </a:solidFill>
                <a:latin typeface="+mn-ea"/>
              </a:rPr>
              <a:t>33V~36V</a:t>
            </a:r>
          </a:p>
          <a:p>
            <a:endParaRPr lang="zh-TW" altLang="en-US" sz="2000" dirty="0">
              <a:latin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1390</Words>
  <Application>Microsoft Office PowerPoint</Application>
  <PresentationFormat>寬螢幕</PresentationFormat>
  <Paragraphs>109</Paragraphs>
  <Slides>17</Slides>
  <Notes>1</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17</vt:i4>
      </vt:variant>
    </vt:vector>
  </HeadingPairs>
  <TitlesOfParts>
    <vt:vector size="31" baseType="lpstr">
      <vt:lpstr>Andalus</vt:lpstr>
      <vt:lpstr>微软雅黑</vt:lpstr>
      <vt:lpstr>Microsoft YaHei Bold</vt:lpstr>
      <vt:lpstr>宋体</vt:lpstr>
      <vt:lpstr>新細明體</vt:lpstr>
      <vt:lpstr>新細明體</vt:lpstr>
      <vt:lpstr>Arial</vt:lpstr>
      <vt:lpstr>Calibri</vt:lpstr>
      <vt:lpstr>Calibri Light</vt:lpstr>
      <vt:lpstr>Tahoma</vt:lpstr>
      <vt:lpstr>Times New Roman</vt:lpstr>
      <vt:lpstr>Wingdings</vt:lpstr>
      <vt:lpstr>Office 佈景主題</vt:lpstr>
      <vt:lpstr>Worksheet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此简报仅提供为收受者参考用.欲了解产品详细规格, 请洽第一电阻业务代表. 若欲撷取简报内容, 请洽第一电阻取得授权                                                                                                                                                                                                                                                                                                                    www.firstohm.com.tw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firstohm_name</dc:creator>
  <cp:lastModifiedBy>傅世強</cp:lastModifiedBy>
  <cp:revision>81</cp:revision>
  <dcterms:created xsi:type="dcterms:W3CDTF">2016-06-15T09:15:00Z</dcterms:created>
  <dcterms:modified xsi:type="dcterms:W3CDTF">2022-03-10T07:19:26Z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